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314" r:id="rId2"/>
    <p:sldId id="290" r:id="rId3"/>
    <p:sldId id="270" r:id="rId4"/>
    <p:sldId id="291" r:id="rId5"/>
    <p:sldId id="292" r:id="rId6"/>
    <p:sldId id="293" r:id="rId7"/>
    <p:sldId id="283" r:id="rId8"/>
    <p:sldId id="279" r:id="rId9"/>
    <p:sldId id="296" r:id="rId10"/>
    <p:sldId id="297" r:id="rId11"/>
    <p:sldId id="298" r:id="rId12"/>
    <p:sldId id="299" r:id="rId13"/>
    <p:sldId id="262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261" r:id="rId24"/>
    <p:sldId id="310" r:id="rId25"/>
    <p:sldId id="313" r:id="rId26"/>
    <p:sldId id="311" r:id="rId27"/>
    <p:sldId id="312" r:id="rId28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Playfair Display Black" panose="00000A00000000000000" pitchFamily="2" charset="0"/>
      <p:bold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92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3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98D140-4961-4532-BD58-4F3D4F08A97D}">
  <a:tblStyle styleId="{B098D140-4961-4532-BD58-4F3D4F08A9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" y="54"/>
      </p:cViewPr>
      <p:guideLst>
        <p:guide orient="horz" pos="4692"/>
        <p:guide pos="57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6490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1084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2403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3960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973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3906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104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038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258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6270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681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5840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706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7811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12263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7399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433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387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8910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3400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7223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3206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 rot="-5400000">
            <a:off x="-4059167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4DA1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13"/>
          <p:cNvCxnSpPr/>
          <p:nvPr/>
        </p:nvCxnSpPr>
        <p:spPr>
          <a:xfrm rot="-5400000">
            <a:off x="-3091580" y="41751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FF9F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3"/>
          <p:cNvCxnSpPr/>
          <p:nvPr/>
        </p:nvCxnSpPr>
        <p:spPr>
          <a:xfrm rot="-5400000">
            <a:off x="-2016971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6874E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7" name="Google Shape;87;p13"/>
          <p:cNvGrpSpPr/>
          <p:nvPr/>
        </p:nvGrpSpPr>
        <p:grpSpPr>
          <a:xfrm>
            <a:off x="768632" y="530413"/>
            <a:ext cx="16411155" cy="8648700"/>
            <a:chOff x="0" y="-38100"/>
            <a:chExt cx="4274726" cy="2205567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1840555" y="1207861"/>
            <a:ext cx="13583366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9998"/>
              </a:lnSpc>
            </a:pPr>
            <a:r>
              <a:rPr lang="es-ES" sz="4800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Optimización en el sistema de tratamiento de</a:t>
            </a:r>
            <a:br>
              <a:rPr lang="es-ES" sz="4800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</a:br>
            <a:r>
              <a:rPr lang="es-ES" sz="4800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agua de la planta de bulbos en Laboratorios AICA UEB</a:t>
            </a:r>
            <a:endParaRPr sz="4800" dirty="0"/>
          </a:p>
        </p:txBody>
      </p:sp>
      <p:grpSp>
        <p:nvGrpSpPr>
          <p:cNvPr id="91" name="Google Shape;91;p13"/>
          <p:cNvGrpSpPr/>
          <p:nvPr/>
        </p:nvGrpSpPr>
        <p:grpSpPr>
          <a:xfrm>
            <a:off x="11472398" y="4929809"/>
            <a:ext cx="5388955" cy="6664041"/>
            <a:chOff x="0" y="0"/>
            <a:chExt cx="5968330" cy="7345637"/>
          </a:xfrm>
        </p:grpSpPr>
        <p:grpSp>
          <p:nvGrpSpPr>
            <p:cNvPr id="92" name="Google Shape;92;p13"/>
            <p:cNvGrpSpPr/>
            <p:nvPr/>
          </p:nvGrpSpPr>
          <p:grpSpPr>
            <a:xfrm>
              <a:off x="0" y="0"/>
              <a:ext cx="5968330" cy="7345637"/>
              <a:chOff x="0" y="0"/>
              <a:chExt cx="660400" cy="812800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348677" y="429141"/>
              <a:ext cx="5270975" cy="6487354"/>
              <a:chOff x="0" y="0"/>
              <a:chExt cx="660400" cy="812800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3"/>
            <p:cNvGrpSpPr/>
            <p:nvPr/>
          </p:nvGrpSpPr>
          <p:grpSpPr>
            <a:xfrm>
              <a:off x="692894" y="852793"/>
              <a:ext cx="4582541" cy="5640050"/>
              <a:chOff x="0" y="0"/>
              <a:chExt cx="660400" cy="812800"/>
            </a:xfrm>
          </p:grpSpPr>
          <p:sp>
            <p:nvSpPr>
              <p:cNvPr id="99" name="Google Shape;99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E5B941DF-5E5A-E86D-43F2-E2D806B07297}"/>
              </a:ext>
            </a:extLst>
          </p:cNvPr>
          <p:cNvSpPr txBox="1"/>
          <p:nvPr/>
        </p:nvSpPr>
        <p:spPr>
          <a:xfrm>
            <a:off x="1833479" y="5153101"/>
            <a:ext cx="5388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Armando Cesar Martin Calderón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064587-159B-5273-7783-B9173C64CC4E}"/>
              </a:ext>
            </a:extLst>
          </p:cNvPr>
          <p:cNvSpPr txBox="1"/>
          <p:nvPr/>
        </p:nvSpPr>
        <p:spPr>
          <a:xfrm>
            <a:off x="1840555" y="4479920"/>
            <a:ext cx="3120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Autor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1CE7AE-ED44-16B8-A686-5FAB35A9B9C7}"/>
              </a:ext>
            </a:extLst>
          </p:cNvPr>
          <p:cNvSpPr txBox="1"/>
          <p:nvPr/>
        </p:nvSpPr>
        <p:spPr>
          <a:xfrm>
            <a:off x="1833479" y="6970510"/>
            <a:ext cx="5388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Ing. Amanda Martí Coll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1B78A9-D917-1042-A4CE-AE021F8F08DC}"/>
              </a:ext>
            </a:extLst>
          </p:cNvPr>
          <p:cNvSpPr txBox="1"/>
          <p:nvPr/>
        </p:nvSpPr>
        <p:spPr>
          <a:xfrm>
            <a:off x="1840555" y="6297329"/>
            <a:ext cx="3120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Tutores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3D8107-3277-BDC1-D898-1B508B520950}"/>
              </a:ext>
            </a:extLst>
          </p:cNvPr>
          <p:cNvSpPr txBox="1"/>
          <p:nvPr/>
        </p:nvSpPr>
        <p:spPr>
          <a:xfrm>
            <a:off x="1817495" y="7520581"/>
            <a:ext cx="5388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Ing. </a:t>
            </a:r>
            <a:r>
              <a:rPr lang="es-ES" sz="2400" dirty="0" err="1"/>
              <a:t>Rosaine</a:t>
            </a:r>
            <a:r>
              <a:rPr lang="es-ES" sz="2400" dirty="0"/>
              <a:t> Ayala Gispert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912D43B-7307-201B-EFBF-C7CD8709E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9314" y="7116417"/>
            <a:ext cx="3817415" cy="19242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B7BD2C-B5AA-D420-53FC-1579D2CD6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1104" y="5920199"/>
            <a:ext cx="1342857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0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6"/>
          <p:cNvSpPr txBox="1"/>
          <p:nvPr/>
        </p:nvSpPr>
        <p:spPr>
          <a:xfrm>
            <a:off x="744622" y="486388"/>
            <a:ext cx="899067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INSTRUMENTACIÓN ACTUAL</a:t>
            </a:r>
            <a:endParaRPr lang="es-ES" sz="6000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AFDEAA77-3872-2155-BC2C-5DFE8D4E88DC}"/>
              </a:ext>
            </a:extLst>
          </p:cNvPr>
          <p:cNvGrpSpPr/>
          <p:nvPr/>
        </p:nvGrpSpPr>
        <p:grpSpPr>
          <a:xfrm>
            <a:off x="5002058" y="7952704"/>
            <a:ext cx="3773570" cy="1847908"/>
            <a:chOff x="4790378" y="8095614"/>
            <a:chExt cx="3773570" cy="1847908"/>
          </a:xfrm>
        </p:grpSpPr>
        <p:grpSp>
          <p:nvGrpSpPr>
            <p:cNvPr id="903" name="Google Shape;903;p36"/>
            <p:cNvGrpSpPr/>
            <p:nvPr/>
          </p:nvGrpSpPr>
          <p:grpSpPr>
            <a:xfrm>
              <a:off x="4790378" y="8095614"/>
              <a:ext cx="3773570" cy="1847908"/>
              <a:chOff x="0" y="-38100"/>
              <a:chExt cx="1737603" cy="850900"/>
            </a:xfrm>
          </p:grpSpPr>
          <p:sp>
            <p:nvSpPr>
              <p:cNvPr id="904" name="Google Shape;904;p36"/>
              <p:cNvSpPr/>
              <p:nvPr/>
            </p:nvSpPr>
            <p:spPr>
              <a:xfrm>
                <a:off x="0" y="0"/>
                <a:ext cx="1737603" cy="628605"/>
              </a:xfrm>
              <a:custGeom>
                <a:avLst/>
                <a:gdLst/>
                <a:ahLst/>
                <a:cxnLst/>
                <a:rect l="l" t="t" r="r" b="b"/>
                <a:pathLst>
                  <a:path w="1737603" h="628605" extrusionOk="0">
                    <a:moveTo>
                      <a:pt x="98478" y="0"/>
                    </a:moveTo>
                    <a:lnTo>
                      <a:pt x="1639126" y="0"/>
                    </a:lnTo>
                    <a:cubicBezTo>
                      <a:pt x="1665244" y="0"/>
                      <a:pt x="1690292" y="10375"/>
                      <a:pt x="1708760" y="28843"/>
                    </a:cubicBezTo>
                    <a:cubicBezTo>
                      <a:pt x="1727228" y="47312"/>
                      <a:pt x="1737603" y="72360"/>
                      <a:pt x="1737603" y="98478"/>
                    </a:cubicBezTo>
                    <a:lnTo>
                      <a:pt x="1737603" y="530127"/>
                    </a:lnTo>
                    <a:cubicBezTo>
                      <a:pt x="1737603" y="556245"/>
                      <a:pt x="1727228" y="581293"/>
                      <a:pt x="1708760" y="599762"/>
                    </a:cubicBezTo>
                    <a:cubicBezTo>
                      <a:pt x="1690292" y="618230"/>
                      <a:pt x="1665244" y="628605"/>
                      <a:pt x="1639126" y="628605"/>
                    </a:cubicBezTo>
                    <a:lnTo>
                      <a:pt x="98478" y="628605"/>
                    </a:lnTo>
                    <a:cubicBezTo>
                      <a:pt x="72360" y="628605"/>
                      <a:pt x="47312" y="618230"/>
                      <a:pt x="28843" y="599762"/>
                    </a:cubicBezTo>
                    <a:cubicBezTo>
                      <a:pt x="10375" y="581293"/>
                      <a:pt x="0" y="556245"/>
                      <a:pt x="0" y="530127"/>
                    </a:cubicBezTo>
                    <a:lnTo>
                      <a:pt x="0" y="98478"/>
                    </a:lnTo>
                    <a:cubicBezTo>
                      <a:pt x="0" y="72360"/>
                      <a:pt x="10375" y="47312"/>
                      <a:pt x="28843" y="28843"/>
                    </a:cubicBezTo>
                    <a:cubicBezTo>
                      <a:pt x="47312" y="10375"/>
                      <a:pt x="72360" y="0"/>
                      <a:pt x="984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07" name="Google Shape;907;p36"/>
            <p:cNvSpPr txBox="1"/>
            <p:nvPr/>
          </p:nvSpPr>
          <p:spPr>
            <a:xfrm>
              <a:off x="5434939" y="8371338"/>
              <a:ext cx="2429727" cy="1033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1" i="0" u="none" strike="noStrike" cap="none" dirty="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2799" b="1" i="0" u="none" strike="noStrike" cap="none" dirty="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Bomba de Alta Presión</a:t>
              </a:r>
              <a:endParaRPr lang="es-ES" dirty="0"/>
            </a:p>
          </p:txBody>
        </p:sp>
      </p:grpSp>
      <p:grpSp>
        <p:nvGrpSpPr>
          <p:cNvPr id="910" name="Google Shape;910;p36"/>
          <p:cNvGrpSpPr/>
          <p:nvPr/>
        </p:nvGrpSpPr>
        <p:grpSpPr>
          <a:xfrm>
            <a:off x="9343786" y="7952704"/>
            <a:ext cx="3773570" cy="1847908"/>
            <a:chOff x="0" y="-38100"/>
            <a:chExt cx="1737603" cy="850900"/>
          </a:xfrm>
        </p:grpSpPr>
        <p:sp>
          <p:nvSpPr>
            <p:cNvPr id="911" name="Google Shape;911;p36"/>
            <p:cNvSpPr/>
            <p:nvPr/>
          </p:nvSpPr>
          <p:spPr>
            <a:xfrm>
              <a:off x="0" y="0"/>
              <a:ext cx="1737603" cy="628605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36"/>
          <p:cNvGrpSpPr/>
          <p:nvPr/>
        </p:nvGrpSpPr>
        <p:grpSpPr>
          <a:xfrm>
            <a:off x="13685514" y="7952704"/>
            <a:ext cx="3773570" cy="1847908"/>
            <a:chOff x="0" y="-38100"/>
            <a:chExt cx="1737603" cy="850900"/>
          </a:xfrm>
        </p:grpSpPr>
        <p:sp>
          <p:nvSpPr>
            <p:cNvPr id="918" name="Google Shape;918;p36"/>
            <p:cNvSpPr/>
            <p:nvPr/>
          </p:nvSpPr>
          <p:spPr>
            <a:xfrm>
              <a:off x="0" y="0"/>
              <a:ext cx="1737603" cy="628605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30" name="Google Shape;930;p36"/>
          <p:cNvCxnSpPr>
            <a:cxnSpLocks/>
          </p:cNvCxnSpPr>
          <p:nvPr/>
        </p:nvCxnSpPr>
        <p:spPr>
          <a:xfrm>
            <a:off x="9580098" y="1233024"/>
            <a:ext cx="5873719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31" name="Google Shape;931;p36"/>
          <p:cNvGrpSpPr/>
          <p:nvPr/>
        </p:nvGrpSpPr>
        <p:grpSpPr>
          <a:xfrm>
            <a:off x="15956198" y="1028700"/>
            <a:ext cx="406823" cy="408647"/>
            <a:chOff x="1813" y="0"/>
            <a:chExt cx="809173" cy="812800"/>
          </a:xfrm>
        </p:grpSpPr>
        <p:sp>
          <p:nvSpPr>
            <p:cNvPr id="932" name="Google Shape;932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4" name="Google Shape;934;p36"/>
          <p:cNvGrpSpPr/>
          <p:nvPr/>
        </p:nvGrpSpPr>
        <p:grpSpPr>
          <a:xfrm>
            <a:off x="16519873" y="1028700"/>
            <a:ext cx="406823" cy="408647"/>
            <a:chOff x="1813" y="0"/>
            <a:chExt cx="809173" cy="812800"/>
          </a:xfrm>
        </p:grpSpPr>
        <p:sp>
          <p:nvSpPr>
            <p:cNvPr id="935" name="Google Shape;935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36"/>
          <p:cNvGrpSpPr/>
          <p:nvPr/>
        </p:nvGrpSpPr>
        <p:grpSpPr>
          <a:xfrm>
            <a:off x="17080920" y="1028700"/>
            <a:ext cx="406823" cy="408647"/>
            <a:chOff x="1813" y="0"/>
            <a:chExt cx="809173" cy="812800"/>
          </a:xfrm>
        </p:grpSpPr>
        <p:sp>
          <p:nvSpPr>
            <p:cNvPr id="938" name="Google Shape;938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907;p36">
            <a:extLst>
              <a:ext uri="{FF2B5EF4-FFF2-40B4-BE49-F238E27FC236}">
                <a16:creationId xmlns:a16="http://schemas.microsoft.com/office/drawing/2014/main" id="{B2876372-6403-659A-CFE2-9FFDAF6C2A52}"/>
              </a:ext>
            </a:extLst>
          </p:cNvPr>
          <p:cNvSpPr txBox="1"/>
          <p:nvPr/>
        </p:nvSpPr>
        <p:spPr>
          <a:xfrm>
            <a:off x="9967505" y="8242676"/>
            <a:ext cx="2429727" cy="103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Bomba Dosificadora</a:t>
            </a:r>
            <a:endParaRPr lang="es-ES" dirty="0"/>
          </a:p>
        </p:txBody>
      </p:sp>
      <p:sp>
        <p:nvSpPr>
          <p:cNvPr id="13" name="Google Shape;907;p36">
            <a:extLst>
              <a:ext uri="{FF2B5EF4-FFF2-40B4-BE49-F238E27FC236}">
                <a16:creationId xmlns:a16="http://schemas.microsoft.com/office/drawing/2014/main" id="{900D40D7-ABD7-DDA7-623B-24BCCC407A0D}"/>
              </a:ext>
            </a:extLst>
          </p:cNvPr>
          <p:cNvSpPr txBox="1"/>
          <p:nvPr/>
        </p:nvSpPr>
        <p:spPr>
          <a:xfrm>
            <a:off x="14309233" y="8242676"/>
            <a:ext cx="2429727" cy="103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Válvula</a:t>
            </a: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de Control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1C7940-A6F8-FA8A-526C-BC4804AB4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756" y="4123710"/>
            <a:ext cx="2992936" cy="358235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F275CF2-A8D1-F231-E547-E3E5E9037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275" y="3873029"/>
            <a:ext cx="2927403" cy="3762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AB0E976-D21C-B163-3A30-16AA65751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90184" y="4243282"/>
            <a:ext cx="4920991" cy="280667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A6777BC-14DD-D165-DE7D-180F7A4F5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167" y="4700352"/>
            <a:ext cx="2786256" cy="2954655"/>
          </a:xfrm>
          <a:prstGeom prst="rect">
            <a:avLst/>
          </a:prstGeom>
        </p:spPr>
      </p:pic>
      <p:sp>
        <p:nvSpPr>
          <p:cNvPr id="21" name="Google Shape;905;p36">
            <a:extLst>
              <a:ext uri="{FF2B5EF4-FFF2-40B4-BE49-F238E27FC236}">
                <a16:creationId xmlns:a16="http://schemas.microsoft.com/office/drawing/2014/main" id="{5D2460D7-720B-56CF-A7DB-F7EA3B7CF8F4}"/>
              </a:ext>
            </a:extLst>
          </p:cNvPr>
          <p:cNvSpPr txBox="1"/>
          <p:nvPr/>
        </p:nvSpPr>
        <p:spPr>
          <a:xfrm>
            <a:off x="0" y="8095614"/>
            <a:ext cx="1765166" cy="184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72F99A54-5281-9E81-194A-BE9476DC7088}"/>
              </a:ext>
            </a:extLst>
          </p:cNvPr>
          <p:cNvGrpSpPr/>
          <p:nvPr/>
        </p:nvGrpSpPr>
        <p:grpSpPr>
          <a:xfrm>
            <a:off x="744622" y="7952704"/>
            <a:ext cx="3773570" cy="1847908"/>
            <a:chOff x="4790378" y="8095614"/>
            <a:chExt cx="3773570" cy="1847908"/>
          </a:xfrm>
        </p:grpSpPr>
        <p:grpSp>
          <p:nvGrpSpPr>
            <p:cNvPr id="25" name="Google Shape;903;p36">
              <a:extLst>
                <a:ext uri="{FF2B5EF4-FFF2-40B4-BE49-F238E27FC236}">
                  <a16:creationId xmlns:a16="http://schemas.microsoft.com/office/drawing/2014/main" id="{9BEE672B-031A-C10A-267F-416B0CBDDC0D}"/>
                </a:ext>
              </a:extLst>
            </p:cNvPr>
            <p:cNvGrpSpPr/>
            <p:nvPr/>
          </p:nvGrpSpPr>
          <p:grpSpPr>
            <a:xfrm>
              <a:off x="4790378" y="8095614"/>
              <a:ext cx="3773570" cy="1847908"/>
              <a:chOff x="0" y="-38100"/>
              <a:chExt cx="1737603" cy="850900"/>
            </a:xfrm>
          </p:grpSpPr>
          <p:sp>
            <p:nvSpPr>
              <p:cNvPr id="27" name="Google Shape;904;p36">
                <a:extLst>
                  <a:ext uri="{FF2B5EF4-FFF2-40B4-BE49-F238E27FC236}">
                    <a16:creationId xmlns:a16="http://schemas.microsoft.com/office/drawing/2014/main" id="{F7066E16-EF66-10E8-B22D-46D70EE3652B}"/>
                  </a:ext>
                </a:extLst>
              </p:cNvPr>
              <p:cNvSpPr/>
              <p:nvPr/>
            </p:nvSpPr>
            <p:spPr>
              <a:xfrm>
                <a:off x="0" y="0"/>
                <a:ext cx="1737603" cy="628605"/>
              </a:xfrm>
              <a:custGeom>
                <a:avLst/>
                <a:gdLst/>
                <a:ahLst/>
                <a:cxnLst/>
                <a:rect l="l" t="t" r="r" b="b"/>
                <a:pathLst>
                  <a:path w="1737603" h="628605" extrusionOk="0">
                    <a:moveTo>
                      <a:pt x="98478" y="0"/>
                    </a:moveTo>
                    <a:lnTo>
                      <a:pt x="1639126" y="0"/>
                    </a:lnTo>
                    <a:cubicBezTo>
                      <a:pt x="1665244" y="0"/>
                      <a:pt x="1690292" y="10375"/>
                      <a:pt x="1708760" y="28843"/>
                    </a:cubicBezTo>
                    <a:cubicBezTo>
                      <a:pt x="1727228" y="47312"/>
                      <a:pt x="1737603" y="72360"/>
                      <a:pt x="1737603" y="98478"/>
                    </a:cubicBezTo>
                    <a:lnTo>
                      <a:pt x="1737603" y="530127"/>
                    </a:lnTo>
                    <a:cubicBezTo>
                      <a:pt x="1737603" y="556245"/>
                      <a:pt x="1727228" y="581293"/>
                      <a:pt x="1708760" y="599762"/>
                    </a:cubicBezTo>
                    <a:cubicBezTo>
                      <a:pt x="1690292" y="618230"/>
                      <a:pt x="1665244" y="628605"/>
                      <a:pt x="1639126" y="628605"/>
                    </a:cubicBezTo>
                    <a:lnTo>
                      <a:pt x="98478" y="628605"/>
                    </a:lnTo>
                    <a:cubicBezTo>
                      <a:pt x="72360" y="628605"/>
                      <a:pt x="47312" y="618230"/>
                      <a:pt x="28843" y="599762"/>
                    </a:cubicBezTo>
                    <a:cubicBezTo>
                      <a:pt x="10375" y="581293"/>
                      <a:pt x="0" y="556245"/>
                      <a:pt x="0" y="530127"/>
                    </a:cubicBezTo>
                    <a:lnTo>
                      <a:pt x="0" y="98478"/>
                    </a:lnTo>
                    <a:cubicBezTo>
                      <a:pt x="0" y="72360"/>
                      <a:pt x="10375" y="47312"/>
                      <a:pt x="28843" y="28843"/>
                    </a:cubicBezTo>
                    <a:cubicBezTo>
                      <a:pt x="47312" y="10375"/>
                      <a:pt x="72360" y="0"/>
                      <a:pt x="984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05;p36">
                <a:extLst>
                  <a:ext uri="{FF2B5EF4-FFF2-40B4-BE49-F238E27FC236}">
                    <a16:creationId xmlns:a16="http://schemas.microsoft.com/office/drawing/2014/main" id="{E52C32FA-B901-849E-667E-020CFD61258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" name="Google Shape;907;p36">
              <a:extLst>
                <a:ext uri="{FF2B5EF4-FFF2-40B4-BE49-F238E27FC236}">
                  <a16:creationId xmlns:a16="http://schemas.microsoft.com/office/drawing/2014/main" id="{512B1622-D5E0-6A9A-2B19-5516039C005D}"/>
                </a:ext>
              </a:extLst>
            </p:cNvPr>
            <p:cNvSpPr txBox="1"/>
            <p:nvPr/>
          </p:nvSpPr>
          <p:spPr>
            <a:xfrm>
              <a:off x="5434939" y="8371338"/>
              <a:ext cx="2429727" cy="1033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1" i="0" u="none" strike="noStrike" cap="none" dirty="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2799" b="1" i="0" u="none" strike="noStrike" cap="none" dirty="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Transmisor de conductividad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995758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6"/>
          <p:cNvSpPr txBox="1"/>
          <p:nvPr/>
        </p:nvSpPr>
        <p:spPr>
          <a:xfrm>
            <a:off x="744622" y="486388"/>
            <a:ext cx="899067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INSTRUMENTACIÓN ACTUAL</a:t>
            </a:r>
            <a:endParaRPr lang="es-ES" sz="6000" dirty="0"/>
          </a:p>
        </p:txBody>
      </p:sp>
      <p:grpSp>
        <p:nvGrpSpPr>
          <p:cNvPr id="903" name="Google Shape;903;p36"/>
          <p:cNvGrpSpPr/>
          <p:nvPr/>
        </p:nvGrpSpPr>
        <p:grpSpPr>
          <a:xfrm>
            <a:off x="2995445" y="7970469"/>
            <a:ext cx="3937408" cy="1961321"/>
            <a:chOff x="0" y="-38100"/>
            <a:chExt cx="1813045" cy="903123"/>
          </a:xfrm>
        </p:grpSpPr>
        <p:sp>
          <p:nvSpPr>
            <p:cNvPr id="904" name="Google Shape;904;p36"/>
            <p:cNvSpPr/>
            <p:nvPr/>
          </p:nvSpPr>
          <p:spPr>
            <a:xfrm>
              <a:off x="0" y="-1"/>
              <a:ext cx="1813045" cy="865024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5" name="Google Shape;905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" name="Google Shape;907;p36"/>
          <p:cNvSpPr txBox="1"/>
          <p:nvPr/>
        </p:nvSpPr>
        <p:spPr>
          <a:xfrm>
            <a:off x="3814029" y="8239721"/>
            <a:ext cx="2429727" cy="155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Autómata programable S7-300 </a:t>
            </a:r>
            <a:endParaRPr lang="es-ES" dirty="0"/>
          </a:p>
        </p:txBody>
      </p:sp>
      <p:grpSp>
        <p:nvGrpSpPr>
          <p:cNvPr id="910" name="Google Shape;910;p36"/>
          <p:cNvGrpSpPr/>
          <p:nvPr/>
        </p:nvGrpSpPr>
        <p:grpSpPr>
          <a:xfrm>
            <a:off x="7337172" y="7970470"/>
            <a:ext cx="4336078" cy="1961322"/>
            <a:chOff x="0" y="-38100"/>
            <a:chExt cx="1836027" cy="948465"/>
          </a:xfrm>
        </p:grpSpPr>
        <p:sp>
          <p:nvSpPr>
            <p:cNvPr id="911" name="Google Shape;911;p36"/>
            <p:cNvSpPr/>
            <p:nvPr/>
          </p:nvSpPr>
          <p:spPr>
            <a:xfrm>
              <a:off x="0" y="-1"/>
              <a:ext cx="1836027" cy="910366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36"/>
          <p:cNvGrpSpPr/>
          <p:nvPr/>
        </p:nvGrpSpPr>
        <p:grpSpPr>
          <a:xfrm>
            <a:off x="12077570" y="7832704"/>
            <a:ext cx="4076437" cy="2099086"/>
            <a:chOff x="-145417" y="-38100"/>
            <a:chExt cx="1877063" cy="966559"/>
          </a:xfrm>
        </p:grpSpPr>
        <p:sp>
          <p:nvSpPr>
            <p:cNvPr id="918" name="Google Shape;918;p36"/>
            <p:cNvSpPr/>
            <p:nvPr/>
          </p:nvSpPr>
          <p:spPr>
            <a:xfrm>
              <a:off x="-145417" y="61613"/>
              <a:ext cx="1877063" cy="866846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9" name="Google Shape;919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30" name="Google Shape;930;p36"/>
          <p:cNvCxnSpPr>
            <a:cxnSpLocks/>
          </p:cNvCxnSpPr>
          <p:nvPr/>
        </p:nvCxnSpPr>
        <p:spPr>
          <a:xfrm>
            <a:off x="9580098" y="1233024"/>
            <a:ext cx="5873719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31" name="Google Shape;931;p36"/>
          <p:cNvGrpSpPr/>
          <p:nvPr/>
        </p:nvGrpSpPr>
        <p:grpSpPr>
          <a:xfrm>
            <a:off x="15956198" y="1028700"/>
            <a:ext cx="406823" cy="408647"/>
            <a:chOff x="1813" y="0"/>
            <a:chExt cx="809173" cy="812800"/>
          </a:xfrm>
        </p:grpSpPr>
        <p:sp>
          <p:nvSpPr>
            <p:cNvPr id="932" name="Google Shape;932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4" name="Google Shape;934;p36"/>
          <p:cNvGrpSpPr/>
          <p:nvPr/>
        </p:nvGrpSpPr>
        <p:grpSpPr>
          <a:xfrm>
            <a:off x="16519873" y="1028700"/>
            <a:ext cx="406823" cy="408647"/>
            <a:chOff x="1813" y="0"/>
            <a:chExt cx="809173" cy="812800"/>
          </a:xfrm>
        </p:grpSpPr>
        <p:sp>
          <p:nvSpPr>
            <p:cNvPr id="935" name="Google Shape;935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36"/>
          <p:cNvGrpSpPr/>
          <p:nvPr/>
        </p:nvGrpSpPr>
        <p:grpSpPr>
          <a:xfrm>
            <a:off x="17080920" y="1028700"/>
            <a:ext cx="406823" cy="408647"/>
            <a:chOff x="1813" y="0"/>
            <a:chExt cx="809173" cy="812800"/>
          </a:xfrm>
        </p:grpSpPr>
        <p:sp>
          <p:nvSpPr>
            <p:cNvPr id="938" name="Google Shape;938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907;p36">
            <a:extLst>
              <a:ext uri="{FF2B5EF4-FFF2-40B4-BE49-F238E27FC236}">
                <a16:creationId xmlns:a16="http://schemas.microsoft.com/office/drawing/2014/main" id="{B2876372-6403-659A-CFE2-9FFDAF6C2A52}"/>
              </a:ext>
            </a:extLst>
          </p:cNvPr>
          <p:cNvSpPr txBox="1"/>
          <p:nvPr/>
        </p:nvSpPr>
        <p:spPr>
          <a:xfrm>
            <a:off x="7891264" y="8274607"/>
            <a:ext cx="3377668" cy="155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Módulo de Periferia Descentralizada ET 200s</a:t>
            </a:r>
            <a:endParaRPr lang="es-ES" dirty="0"/>
          </a:p>
        </p:txBody>
      </p:sp>
      <p:sp>
        <p:nvSpPr>
          <p:cNvPr id="13" name="Google Shape;907;p36">
            <a:extLst>
              <a:ext uri="{FF2B5EF4-FFF2-40B4-BE49-F238E27FC236}">
                <a16:creationId xmlns:a16="http://schemas.microsoft.com/office/drawing/2014/main" id="{900D40D7-ABD7-DDA7-623B-24BCCC407A0D}"/>
              </a:ext>
            </a:extLst>
          </p:cNvPr>
          <p:cNvSpPr txBox="1"/>
          <p:nvPr/>
        </p:nvSpPr>
        <p:spPr>
          <a:xfrm>
            <a:off x="12900924" y="8333317"/>
            <a:ext cx="2429727" cy="103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Terminal Modular CPX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898AED-9188-62A2-551D-77BD61EB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02" y="4188604"/>
            <a:ext cx="2391109" cy="33818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9BB473C-2EED-301D-05E3-AA45B986B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437" y="4079907"/>
            <a:ext cx="2391109" cy="35594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C3183D1-25EE-387B-F3F1-4D1900F7C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0472" y="5143500"/>
            <a:ext cx="3523534" cy="22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88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1028700" y="11231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PROPUESTA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04E9640-60D1-93A2-4938-16659F1F8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001" y="2584788"/>
            <a:ext cx="5808377" cy="59117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509F2AA-CC62-AE22-40AA-D9782BD67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460" y="3445870"/>
            <a:ext cx="7060551" cy="435082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1E74881-46FF-777A-E63F-D98687D767C8}"/>
              </a:ext>
            </a:extLst>
          </p:cNvPr>
          <p:cNvSpPr txBox="1"/>
          <p:nvPr/>
        </p:nvSpPr>
        <p:spPr>
          <a:xfrm>
            <a:off x="2598256" y="8208006"/>
            <a:ext cx="42418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Electrodesionizador</a:t>
            </a:r>
          </a:p>
          <a:p>
            <a:pPr algn="ctr"/>
            <a:r>
              <a:rPr lang="es-E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LMX30-X-3 de </a:t>
            </a:r>
            <a:r>
              <a:rPr lang="es-ES" sz="3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Ionpure</a:t>
            </a:r>
            <a:endParaRPr lang="es-E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8030278-8999-B69E-3CF5-A17A84DC98E4}"/>
              </a:ext>
            </a:extLst>
          </p:cNvPr>
          <p:cNvSpPr txBox="1"/>
          <p:nvPr/>
        </p:nvSpPr>
        <p:spPr>
          <a:xfrm>
            <a:off x="11073132" y="8208006"/>
            <a:ext cx="44470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Fuente de alimentación</a:t>
            </a:r>
          </a:p>
          <a:p>
            <a:pPr algn="ctr"/>
            <a:r>
              <a:rPr lang="es-E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PTM06 de STIL MAS</a:t>
            </a:r>
          </a:p>
        </p:txBody>
      </p:sp>
    </p:spTree>
    <p:extLst>
      <p:ext uri="{BB962C8B-B14F-4D97-AF65-F5344CB8AC3E}">
        <p14:creationId xmlns:p14="http://schemas.microsoft.com/office/powerpoint/2010/main" val="2750443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EC947D8-CF4B-A53A-F4DA-574AFEAC52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55835" y="1881787"/>
            <a:ext cx="12180580" cy="8471662"/>
          </a:xfrm>
          <a:prstGeom prst="rect">
            <a:avLst/>
          </a:prstGeom>
        </p:spPr>
      </p:pic>
      <p:grpSp>
        <p:nvGrpSpPr>
          <p:cNvPr id="287" name="Google Shape;287;p19"/>
          <p:cNvGrpSpPr/>
          <p:nvPr/>
        </p:nvGrpSpPr>
        <p:grpSpPr>
          <a:xfrm>
            <a:off x="1095147" y="773791"/>
            <a:ext cx="14847855" cy="3533764"/>
            <a:chOff x="-322729" y="-1373246"/>
            <a:chExt cx="19797139" cy="4711687"/>
          </a:xfrm>
        </p:grpSpPr>
        <p:sp>
          <p:nvSpPr>
            <p:cNvPr id="288" name="Google Shape;288;p19"/>
            <p:cNvSpPr txBox="1"/>
            <p:nvPr/>
          </p:nvSpPr>
          <p:spPr>
            <a:xfrm>
              <a:off x="1343736" y="-1373246"/>
              <a:ext cx="18130674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6000" dirty="0">
                  <a:solidFill>
                    <a:srgbClr val="0B1320"/>
                  </a:solidFill>
                  <a:latin typeface="Playfair Display Black"/>
                  <a:sym typeface="Playfair Display Black"/>
                </a:rPr>
                <a:t>ELECTRODESIONIZACIÓN</a:t>
              </a:r>
              <a:endParaRPr lang="es-ES" sz="6000" dirty="0"/>
            </a:p>
          </p:txBody>
        </p:sp>
        <p:sp>
          <p:nvSpPr>
            <p:cNvPr id="289" name="Google Shape;289;p19"/>
            <p:cNvSpPr txBox="1"/>
            <p:nvPr/>
          </p:nvSpPr>
          <p:spPr>
            <a:xfrm>
              <a:off x="-322729" y="2404852"/>
              <a:ext cx="12276721" cy="933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 dirty="0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dirty="0"/>
            </a:p>
          </p:txBody>
        </p:sp>
      </p:grpSp>
      <p:grpSp>
        <p:nvGrpSpPr>
          <p:cNvPr id="290" name="Google Shape;290;p19"/>
          <p:cNvGrpSpPr/>
          <p:nvPr/>
        </p:nvGrpSpPr>
        <p:grpSpPr>
          <a:xfrm>
            <a:off x="-3233489" y="6821283"/>
            <a:ext cx="5519490" cy="7773198"/>
            <a:chOff x="0" y="0"/>
            <a:chExt cx="9332874" cy="11486614"/>
          </a:xfrm>
        </p:grpSpPr>
        <p:grpSp>
          <p:nvGrpSpPr>
            <p:cNvPr id="291" name="Google Shape;291;p19"/>
            <p:cNvGrpSpPr/>
            <p:nvPr/>
          </p:nvGrpSpPr>
          <p:grpSpPr>
            <a:xfrm>
              <a:off x="0" y="0"/>
              <a:ext cx="9332874" cy="11486614"/>
              <a:chOff x="0" y="0"/>
              <a:chExt cx="660400" cy="812800"/>
            </a:xfrm>
          </p:grpSpPr>
          <p:sp>
            <p:nvSpPr>
              <p:cNvPr id="292" name="Google Shape;292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19"/>
            <p:cNvGrpSpPr/>
            <p:nvPr/>
          </p:nvGrpSpPr>
          <p:grpSpPr>
            <a:xfrm>
              <a:off x="545238" y="671062"/>
              <a:ext cx="8242398" cy="10144490"/>
              <a:chOff x="0" y="0"/>
              <a:chExt cx="660400" cy="812800"/>
            </a:xfrm>
          </p:grpSpPr>
          <p:sp>
            <p:nvSpPr>
              <p:cNvPr id="295" name="Google Shape;295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19"/>
            <p:cNvGrpSpPr/>
            <p:nvPr/>
          </p:nvGrpSpPr>
          <p:grpSpPr>
            <a:xfrm>
              <a:off x="1083502" y="1333541"/>
              <a:ext cx="7165870" cy="8819533"/>
              <a:chOff x="0" y="0"/>
              <a:chExt cx="660400" cy="812800"/>
            </a:xfrm>
          </p:grpSpPr>
          <p:sp>
            <p:nvSpPr>
              <p:cNvPr id="298" name="Google Shape;298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0" name="Google Shape;300;p19"/>
          <p:cNvGrpSpPr/>
          <p:nvPr/>
        </p:nvGrpSpPr>
        <p:grpSpPr>
          <a:xfrm>
            <a:off x="16209246" y="7963899"/>
            <a:ext cx="4157508" cy="5116933"/>
            <a:chOff x="0" y="0"/>
            <a:chExt cx="5543344" cy="6822577"/>
          </a:xfrm>
        </p:grpSpPr>
        <p:grpSp>
          <p:nvGrpSpPr>
            <p:cNvPr id="301" name="Google Shape;301;p19"/>
            <p:cNvGrpSpPr/>
            <p:nvPr/>
          </p:nvGrpSpPr>
          <p:grpSpPr>
            <a:xfrm>
              <a:off x="0" y="0"/>
              <a:ext cx="5543344" cy="6822577"/>
              <a:chOff x="0" y="0"/>
              <a:chExt cx="660400" cy="812800"/>
            </a:xfrm>
          </p:grpSpPr>
          <p:sp>
            <p:nvSpPr>
              <p:cNvPr id="302" name="Google Shape;302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" name="Google Shape;304;p19"/>
            <p:cNvGrpSpPr/>
            <p:nvPr/>
          </p:nvGrpSpPr>
          <p:grpSpPr>
            <a:xfrm>
              <a:off x="323849" y="398583"/>
              <a:ext cx="4895646" cy="6025410"/>
              <a:chOff x="0" y="0"/>
              <a:chExt cx="660400" cy="812800"/>
            </a:xfrm>
          </p:grpSpPr>
          <p:sp>
            <p:nvSpPr>
              <p:cNvPr id="305" name="Google Shape;305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" name="Google Shape;307;p19"/>
            <p:cNvGrpSpPr/>
            <p:nvPr/>
          </p:nvGrpSpPr>
          <p:grpSpPr>
            <a:xfrm>
              <a:off x="643556" y="792068"/>
              <a:ext cx="4256232" cy="5238440"/>
              <a:chOff x="0" y="0"/>
              <a:chExt cx="660400" cy="812800"/>
            </a:xfrm>
          </p:grpSpPr>
          <p:sp>
            <p:nvSpPr>
              <p:cNvPr id="308" name="Google Shape;308;p1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9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992416" y="5135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DIAGRAMA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9F2F999E-608F-489C-6B26-2671CEF6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66" y="1621588"/>
            <a:ext cx="13572467" cy="866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5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-1230302" y="554371"/>
            <a:ext cx="9904945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SECUENCIA DE PROGRAMACIÓN</a:t>
            </a:r>
            <a:endParaRPr lang="es-ES" sz="6000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FCC3C6A6-6A3F-4802-B57B-864E43BCD984}"/>
              </a:ext>
            </a:extLst>
          </p:cNvPr>
          <p:cNvSpPr/>
          <p:nvPr/>
        </p:nvSpPr>
        <p:spPr>
          <a:xfrm>
            <a:off x="1388013" y="4709955"/>
            <a:ext cx="914400" cy="914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2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6D1717A0-E387-0BC1-7CAD-292C427613E8}"/>
              </a:ext>
            </a:extLst>
          </p:cNvPr>
          <p:cNvCxnSpPr>
            <a:stCxn id="2" idx="6"/>
          </p:cNvCxnSpPr>
          <p:nvPr/>
        </p:nvCxnSpPr>
        <p:spPr>
          <a:xfrm>
            <a:off x="2302413" y="5167155"/>
            <a:ext cx="1238250" cy="1905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BB53DD6D-1E77-8C81-B8EE-7F20419D8695}"/>
              </a:ext>
            </a:extLst>
          </p:cNvPr>
          <p:cNvSpPr/>
          <p:nvPr/>
        </p:nvSpPr>
        <p:spPr>
          <a:xfrm>
            <a:off x="3540663" y="4119405"/>
            <a:ext cx="3752850" cy="213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OI1: Producción</a:t>
            </a:r>
          </a:p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OI2: Producción</a:t>
            </a:r>
          </a:p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EDI: Descarga inicial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E23EEDE-CBC2-0E89-411B-435C43D7EA06}"/>
              </a:ext>
            </a:extLst>
          </p:cNvPr>
          <p:cNvCxnSpPr/>
          <p:nvPr/>
        </p:nvCxnSpPr>
        <p:spPr>
          <a:xfrm>
            <a:off x="7293513" y="5186205"/>
            <a:ext cx="1238250" cy="1905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iagrama de flujo: decisión 7">
            <a:extLst>
              <a:ext uri="{FF2B5EF4-FFF2-40B4-BE49-F238E27FC236}">
                <a16:creationId xmlns:a16="http://schemas.microsoft.com/office/drawing/2014/main" id="{E8C96D38-A0C2-DB8A-17A6-9B326C1A97EB}"/>
              </a:ext>
            </a:extLst>
          </p:cNvPr>
          <p:cNvSpPr/>
          <p:nvPr/>
        </p:nvSpPr>
        <p:spPr>
          <a:xfrm>
            <a:off x="8531763" y="4138455"/>
            <a:ext cx="2819400" cy="2133600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60s ?</a:t>
            </a:r>
          </a:p>
        </p:txBody>
      </p: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0740BDAE-CDCE-2D7A-8452-22B937FA6F99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 flipH="1">
            <a:off x="7669751" y="4000343"/>
            <a:ext cx="19050" cy="4524375"/>
          </a:xfrm>
          <a:prstGeom prst="bentConnector3">
            <a:avLst>
              <a:gd name="adj1" fmla="val -335538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604DDB7-9542-739F-DDC4-28212C28EA3C}"/>
              </a:ext>
            </a:extLst>
          </p:cNvPr>
          <p:cNvCxnSpPr/>
          <p:nvPr/>
        </p:nvCxnSpPr>
        <p:spPr>
          <a:xfrm>
            <a:off x="11351163" y="5205255"/>
            <a:ext cx="1238250" cy="1905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iagrama de flujo: decisión 19">
            <a:extLst>
              <a:ext uri="{FF2B5EF4-FFF2-40B4-BE49-F238E27FC236}">
                <a16:creationId xmlns:a16="http://schemas.microsoft.com/office/drawing/2014/main" id="{16C015F6-27AA-4C8E-088E-6FF5C1E4464D}"/>
              </a:ext>
            </a:extLst>
          </p:cNvPr>
          <p:cNvSpPr/>
          <p:nvPr/>
        </p:nvSpPr>
        <p:spPr>
          <a:xfrm>
            <a:off x="12589413" y="4167030"/>
            <a:ext cx="4114800" cy="2114550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Parámetros incorrectos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CC8346C-6393-EEFD-9404-935C5CBD8877}"/>
              </a:ext>
            </a:extLst>
          </p:cNvPr>
          <p:cNvCxnSpPr>
            <a:stCxn id="20" idx="0"/>
          </p:cNvCxnSpPr>
          <p:nvPr/>
        </p:nvCxnSpPr>
        <p:spPr>
          <a:xfrm flipV="1">
            <a:off x="14646813" y="3139499"/>
            <a:ext cx="0" cy="10275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BFCB9E7-0A18-D11A-67FE-D6C0FACE23DC}"/>
              </a:ext>
            </a:extLst>
          </p:cNvPr>
          <p:cNvSpPr/>
          <p:nvPr/>
        </p:nvSpPr>
        <p:spPr>
          <a:xfrm>
            <a:off x="12770388" y="1005899"/>
            <a:ext cx="3752850" cy="213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OI1: Producción</a:t>
            </a:r>
          </a:p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OI2: Producción</a:t>
            </a:r>
          </a:p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EDI: Producción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E091B052-DD4B-ECF1-A5F8-E1B9F5933469}"/>
              </a:ext>
            </a:extLst>
          </p:cNvPr>
          <p:cNvCxnSpPr>
            <a:stCxn id="23" idx="1"/>
          </p:cNvCxnSpPr>
          <p:nvPr/>
        </p:nvCxnSpPr>
        <p:spPr>
          <a:xfrm flipH="1">
            <a:off x="11521441" y="2072699"/>
            <a:ext cx="124894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1E0823F-120A-C6C2-72AA-DCDE2856D636}"/>
              </a:ext>
            </a:extLst>
          </p:cNvPr>
          <p:cNvSpPr/>
          <p:nvPr/>
        </p:nvSpPr>
        <p:spPr>
          <a:xfrm>
            <a:off x="7498081" y="1500616"/>
            <a:ext cx="4023360" cy="110799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 de la electrodesionización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852DBA4-62AE-F102-E831-3AB2813ACBE8}"/>
              </a:ext>
            </a:extLst>
          </p:cNvPr>
          <p:cNvSpPr/>
          <p:nvPr/>
        </p:nvSpPr>
        <p:spPr>
          <a:xfrm>
            <a:off x="12770388" y="6888396"/>
            <a:ext cx="3752850" cy="213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OI1: Producción</a:t>
            </a:r>
          </a:p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OI2: Producción</a:t>
            </a:r>
          </a:p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EDI: Descarga por malos parámetros</a:t>
            </a:r>
          </a:p>
        </p:txBody>
      </p:sp>
      <p:sp>
        <p:nvSpPr>
          <p:cNvPr id="28" name="Diagrama de flujo: decisión 27">
            <a:extLst>
              <a:ext uri="{FF2B5EF4-FFF2-40B4-BE49-F238E27FC236}">
                <a16:creationId xmlns:a16="http://schemas.microsoft.com/office/drawing/2014/main" id="{B8ED656D-84C8-5BE5-59C6-4ADA02E93CF6}"/>
              </a:ext>
            </a:extLst>
          </p:cNvPr>
          <p:cNvSpPr/>
          <p:nvPr/>
        </p:nvSpPr>
        <p:spPr>
          <a:xfrm>
            <a:off x="7236363" y="7621430"/>
            <a:ext cx="4114800" cy="2114550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Parámetros incorrectos</a:t>
            </a:r>
          </a:p>
        </p:txBody>
      </p:sp>
      <p:sp>
        <p:nvSpPr>
          <p:cNvPr id="30" name="Diagrama de flujo: decisión 29">
            <a:extLst>
              <a:ext uri="{FF2B5EF4-FFF2-40B4-BE49-F238E27FC236}">
                <a16:creationId xmlns:a16="http://schemas.microsoft.com/office/drawing/2014/main" id="{CA7EFEF7-58D2-8D8A-A632-1AE8D3F4AF9A}"/>
              </a:ext>
            </a:extLst>
          </p:cNvPr>
          <p:cNvSpPr/>
          <p:nvPr/>
        </p:nvSpPr>
        <p:spPr>
          <a:xfrm>
            <a:off x="3215641" y="7611906"/>
            <a:ext cx="2819400" cy="2133600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60s ?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ACA7BC2C-3B4B-F81D-4D13-E98929016676}"/>
              </a:ext>
            </a:extLst>
          </p:cNvPr>
          <p:cNvCxnSpPr/>
          <p:nvPr/>
        </p:nvCxnSpPr>
        <p:spPr>
          <a:xfrm flipH="1">
            <a:off x="6044566" y="8678705"/>
            <a:ext cx="124894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Conector: angular 576">
            <a:extLst>
              <a:ext uri="{FF2B5EF4-FFF2-40B4-BE49-F238E27FC236}">
                <a16:creationId xmlns:a16="http://schemas.microsoft.com/office/drawing/2014/main" id="{E2AD1B98-02E5-9D46-C188-060F87D1336F}"/>
              </a:ext>
            </a:extLst>
          </p:cNvPr>
          <p:cNvCxnSpPr>
            <a:stCxn id="27" idx="1"/>
            <a:endCxn id="28" idx="3"/>
          </p:cNvCxnSpPr>
          <p:nvPr/>
        </p:nvCxnSpPr>
        <p:spPr>
          <a:xfrm rot="10800000" flipV="1">
            <a:off x="11351164" y="7955195"/>
            <a:ext cx="1419225" cy="723509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Conector recto de flecha 578">
            <a:extLst>
              <a:ext uri="{FF2B5EF4-FFF2-40B4-BE49-F238E27FC236}">
                <a16:creationId xmlns:a16="http://schemas.microsoft.com/office/drawing/2014/main" id="{CFC766B7-E5B1-5314-A737-9AA437544F46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>
            <a:off x="14646813" y="6281580"/>
            <a:ext cx="0" cy="606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Conector: angular 580">
            <a:extLst>
              <a:ext uri="{FF2B5EF4-FFF2-40B4-BE49-F238E27FC236}">
                <a16:creationId xmlns:a16="http://schemas.microsoft.com/office/drawing/2014/main" id="{749C00BC-72D4-0158-6E42-1C46DE05B9AD}"/>
              </a:ext>
            </a:extLst>
          </p:cNvPr>
          <p:cNvCxnSpPr>
            <a:stCxn id="28" idx="2"/>
            <a:endCxn id="27" idx="2"/>
          </p:cNvCxnSpPr>
          <p:nvPr/>
        </p:nvCxnSpPr>
        <p:spPr>
          <a:xfrm rot="5400000" flipH="1" flipV="1">
            <a:off x="11613296" y="6702463"/>
            <a:ext cx="713984" cy="5353050"/>
          </a:xfrm>
          <a:prstGeom prst="bentConnector3">
            <a:avLst>
              <a:gd name="adj1" fmla="val -2413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Conector: angular 587">
            <a:extLst>
              <a:ext uri="{FF2B5EF4-FFF2-40B4-BE49-F238E27FC236}">
                <a16:creationId xmlns:a16="http://schemas.microsoft.com/office/drawing/2014/main" id="{43ADF698-D507-56D1-656F-A3AB8B646CFD}"/>
              </a:ext>
            </a:extLst>
          </p:cNvPr>
          <p:cNvCxnSpPr>
            <a:stCxn id="30" idx="0"/>
          </p:cNvCxnSpPr>
          <p:nvPr/>
        </p:nvCxnSpPr>
        <p:spPr>
          <a:xfrm rot="5400000" flipH="1" flipV="1">
            <a:off x="8566101" y="3407620"/>
            <a:ext cx="263527" cy="8145046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Conector: angular 589">
            <a:extLst>
              <a:ext uri="{FF2B5EF4-FFF2-40B4-BE49-F238E27FC236}">
                <a16:creationId xmlns:a16="http://schemas.microsoft.com/office/drawing/2014/main" id="{D5939764-2D2B-ED14-9B12-49A96F5D6A96}"/>
              </a:ext>
            </a:extLst>
          </p:cNvPr>
          <p:cNvCxnSpPr>
            <a:stCxn id="30" idx="2"/>
            <a:endCxn id="23" idx="3"/>
          </p:cNvCxnSpPr>
          <p:nvPr/>
        </p:nvCxnSpPr>
        <p:spPr>
          <a:xfrm rot="5400000" flipH="1" flipV="1">
            <a:off x="6737885" y="-39846"/>
            <a:ext cx="7672807" cy="11897897"/>
          </a:xfrm>
          <a:prstGeom prst="bentConnector4">
            <a:avLst>
              <a:gd name="adj1" fmla="val -5179"/>
              <a:gd name="adj2" fmla="val 11090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4" name="CuadroTexto 593">
            <a:extLst>
              <a:ext uri="{FF2B5EF4-FFF2-40B4-BE49-F238E27FC236}">
                <a16:creationId xmlns:a16="http://schemas.microsoft.com/office/drawing/2014/main" id="{883C27F5-3475-640B-1799-63F15A4CA39D}"/>
              </a:ext>
            </a:extLst>
          </p:cNvPr>
          <p:cNvSpPr txBox="1"/>
          <p:nvPr/>
        </p:nvSpPr>
        <p:spPr>
          <a:xfrm>
            <a:off x="11784985" y="4753115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</a:t>
            </a:r>
          </a:p>
        </p:txBody>
      </p:sp>
      <p:sp>
        <p:nvSpPr>
          <p:cNvPr id="595" name="CuadroTexto 594">
            <a:extLst>
              <a:ext uri="{FF2B5EF4-FFF2-40B4-BE49-F238E27FC236}">
                <a16:creationId xmlns:a16="http://schemas.microsoft.com/office/drawing/2014/main" id="{1D574CD0-25D8-897B-2F23-D3390D80422E}"/>
              </a:ext>
            </a:extLst>
          </p:cNvPr>
          <p:cNvSpPr txBox="1"/>
          <p:nvPr/>
        </p:nvSpPr>
        <p:spPr>
          <a:xfrm>
            <a:off x="14704756" y="6257986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</a:t>
            </a:r>
          </a:p>
        </p:txBody>
      </p:sp>
      <p:sp>
        <p:nvSpPr>
          <p:cNvPr id="596" name="CuadroTexto 595">
            <a:extLst>
              <a:ext uri="{FF2B5EF4-FFF2-40B4-BE49-F238E27FC236}">
                <a16:creationId xmlns:a16="http://schemas.microsoft.com/office/drawing/2014/main" id="{E31E45BE-F1D8-A8A1-2373-EC583E5AC1E0}"/>
              </a:ext>
            </a:extLst>
          </p:cNvPr>
          <p:cNvSpPr txBox="1"/>
          <p:nvPr/>
        </p:nvSpPr>
        <p:spPr>
          <a:xfrm>
            <a:off x="10348906" y="9455484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</a:t>
            </a:r>
          </a:p>
        </p:txBody>
      </p:sp>
      <p:sp>
        <p:nvSpPr>
          <p:cNvPr id="597" name="CuadroTexto 596">
            <a:extLst>
              <a:ext uri="{FF2B5EF4-FFF2-40B4-BE49-F238E27FC236}">
                <a16:creationId xmlns:a16="http://schemas.microsoft.com/office/drawing/2014/main" id="{F384D1FF-B2B5-D764-13F7-27CD72BCFDED}"/>
              </a:ext>
            </a:extLst>
          </p:cNvPr>
          <p:cNvSpPr txBox="1"/>
          <p:nvPr/>
        </p:nvSpPr>
        <p:spPr>
          <a:xfrm>
            <a:off x="5449383" y="9686317"/>
            <a:ext cx="45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</a:t>
            </a:r>
          </a:p>
        </p:txBody>
      </p:sp>
      <p:sp>
        <p:nvSpPr>
          <p:cNvPr id="598" name="CuadroTexto 597">
            <a:extLst>
              <a:ext uri="{FF2B5EF4-FFF2-40B4-BE49-F238E27FC236}">
                <a16:creationId xmlns:a16="http://schemas.microsoft.com/office/drawing/2014/main" id="{31F57F12-BEF9-E120-ABE7-A85BE7D24FE2}"/>
              </a:ext>
            </a:extLst>
          </p:cNvPr>
          <p:cNvSpPr txBox="1"/>
          <p:nvPr/>
        </p:nvSpPr>
        <p:spPr>
          <a:xfrm>
            <a:off x="5141446" y="7367430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</a:t>
            </a:r>
          </a:p>
        </p:txBody>
      </p:sp>
      <p:sp>
        <p:nvSpPr>
          <p:cNvPr id="599" name="CuadroTexto 598">
            <a:extLst>
              <a:ext uri="{FF2B5EF4-FFF2-40B4-BE49-F238E27FC236}">
                <a16:creationId xmlns:a16="http://schemas.microsoft.com/office/drawing/2014/main" id="{E7D6A11F-105A-914C-1852-5D4C827154B0}"/>
              </a:ext>
            </a:extLst>
          </p:cNvPr>
          <p:cNvSpPr txBox="1"/>
          <p:nvPr/>
        </p:nvSpPr>
        <p:spPr>
          <a:xfrm>
            <a:off x="10108841" y="6367908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</a:t>
            </a:r>
          </a:p>
        </p:txBody>
      </p:sp>
      <p:sp>
        <p:nvSpPr>
          <p:cNvPr id="601" name="CuadroTexto 600">
            <a:extLst>
              <a:ext uri="{FF2B5EF4-FFF2-40B4-BE49-F238E27FC236}">
                <a16:creationId xmlns:a16="http://schemas.microsoft.com/office/drawing/2014/main" id="{D8D1C82C-4390-279B-1AD4-BD7CEF93E70D}"/>
              </a:ext>
            </a:extLst>
          </p:cNvPr>
          <p:cNvSpPr txBox="1"/>
          <p:nvPr/>
        </p:nvSpPr>
        <p:spPr>
          <a:xfrm>
            <a:off x="14622201" y="3565366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</a:t>
            </a:r>
          </a:p>
        </p:txBody>
      </p:sp>
      <p:sp>
        <p:nvSpPr>
          <p:cNvPr id="604" name="CuadroTexto 603">
            <a:extLst>
              <a:ext uri="{FF2B5EF4-FFF2-40B4-BE49-F238E27FC236}">
                <a16:creationId xmlns:a16="http://schemas.microsoft.com/office/drawing/2014/main" id="{4ED0A14D-6E39-EC9A-82BB-83A3458AD044}"/>
              </a:ext>
            </a:extLst>
          </p:cNvPr>
          <p:cNvSpPr txBox="1"/>
          <p:nvPr/>
        </p:nvSpPr>
        <p:spPr>
          <a:xfrm>
            <a:off x="6354828" y="8165297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02400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0" grpId="0" animBg="1"/>
      <p:bldP spid="23" grpId="0" animBg="1"/>
      <p:bldP spid="26" grpId="0" animBg="1"/>
      <p:bldP spid="27" grpId="0" animBg="1"/>
      <p:bldP spid="28" grpId="0" animBg="1"/>
      <p:bldP spid="30" grpId="0" animBg="1"/>
      <p:bldP spid="594" grpId="0"/>
      <p:bldP spid="595" grpId="0"/>
      <p:bldP spid="596" grpId="0"/>
      <p:bldP spid="597" grpId="0"/>
      <p:bldP spid="598" grpId="0"/>
      <p:bldP spid="599" grpId="0"/>
      <p:bldP spid="601" grpId="0"/>
      <p:bldP spid="60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CED8D2-7831-8C10-893F-441CF0E8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544" y="2059034"/>
            <a:ext cx="14065005" cy="7911566"/>
          </a:xfrm>
          <a:prstGeom prst="rect">
            <a:avLst/>
          </a:prstGeom>
        </p:spPr>
      </p:pic>
      <p:sp>
        <p:nvSpPr>
          <p:cNvPr id="600" name="Google Shape;600;p27"/>
          <p:cNvSpPr txBox="1"/>
          <p:nvPr/>
        </p:nvSpPr>
        <p:spPr>
          <a:xfrm>
            <a:off x="992416" y="5135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ADMINISTRACIÓN DE USUARIOS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5301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CED8D2-7831-8C10-893F-441CF0E8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497" y="2059034"/>
            <a:ext cx="14065005" cy="7911565"/>
          </a:xfrm>
          <a:prstGeom prst="rect">
            <a:avLst/>
          </a:prstGeom>
        </p:spPr>
      </p:pic>
      <p:sp>
        <p:nvSpPr>
          <p:cNvPr id="600" name="Google Shape;600;p27"/>
          <p:cNvSpPr txBox="1"/>
          <p:nvPr/>
        </p:nvSpPr>
        <p:spPr>
          <a:xfrm>
            <a:off x="992416" y="5135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ADMINISTRACIÓN DE USUARIOS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775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CED8D2-7831-8C10-893F-441CF0E8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1497" y="2059034"/>
            <a:ext cx="14065004" cy="7911565"/>
          </a:xfrm>
          <a:prstGeom prst="rect">
            <a:avLst/>
          </a:prstGeom>
        </p:spPr>
      </p:pic>
      <p:sp>
        <p:nvSpPr>
          <p:cNvPr id="600" name="Google Shape;600;p27"/>
          <p:cNvSpPr txBox="1"/>
          <p:nvPr/>
        </p:nvSpPr>
        <p:spPr>
          <a:xfrm>
            <a:off x="992416" y="5135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MONITOREO DEL PROCESO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CA395756-C732-043B-C0EF-232C4CD7E3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11497" y="2059034"/>
            <a:ext cx="14065004" cy="79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6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CED8D2-7831-8C10-893F-441CF0E8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26148" y="2059034"/>
            <a:ext cx="14035701" cy="7911565"/>
          </a:xfrm>
          <a:prstGeom prst="rect">
            <a:avLst/>
          </a:prstGeom>
        </p:spPr>
      </p:pic>
      <p:sp>
        <p:nvSpPr>
          <p:cNvPr id="600" name="Google Shape;600;p27"/>
          <p:cNvSpPr txBox="1"/>
          <p:nvPr/>
        </p:nvSpPr>
        <p:spPr>
          <a:xfrm>
            <a:off x="992416" y="5135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ALARMAS DEL PROCESO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8492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354415-A3C4-A4D9-94DF-8545C3EF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654" y="0"/>
            <a:ext cx="18362654" cy="12241769"/>
          </a:xfrm>
          <a:prstGeom prst="rect">
            <a:avLst/>
          </a:prstGeom>
        </p:spPr>
      </p:pic>
      <p:grpSp>
        <p:nvGrpSpPr>
          <p:cNvPr id="768" name="Google Shape;768;p32"/>
          <p:cNvGrpSpPr/>
          <p:nvPr/>
        </p:nvGrpSpPr>
        <p:grpSpPr>
          <a:xfrm>
            <a:off x="-478931" y="8467271"/>
            <a:ext cx="11209522" cy="3230758"/>
            <a:chOff x="0" y="-38100"/>
            <a:chExt cx="2952302" cy="850900"/>
          </a:xfrm>
        </p:grpSpPr>
        <p:sp>
          <p:nvSpPr>
            <p:cNvPr id="769" name="Google Shape;769;p32"/>
            <p:cNvSpPr/>
            <p:nvPr/>
          </p:nvSpPr>
          <p:spPr>
            <a:xfrm>
              <a:off x="0" y="0"/>
              <a:ext cx="2952302" cy="340474"/>
            </a:xfrm>
            <a:custGeom>
              <a:avLst/>
              <a:gdLst/>
              <a:ahLst/>
              <a:cxnLst/>
              <a:rect l="l" t="t" r="r" b="b"/>
              <a:pathLst>
                <a:path w="2952302" h="340474" extrusionOk="0">
                  <a:moveTo>
                    <a:pt x="33151" y="0"/>
                  </a:moveTo>
                  <a:lnTo>
                    <a:pt x="2919151" y="0"/>
                  </a:lnTo>
                  <a:cubicBezTo>
                    <a:pt x="2927943" y="0"/>
                    <a:pt x="2936375" y="3493"/>
                    <a:pt x="2942592" y="9710"/>
                  </a:cubicBezTo>
                  <a:cubicBezTo>
                    <a:pt x="2948809" y="15927"/>
                    <a:pt x="2952302" y="24359"/>
                    <a:pt x="2952302" y="33151"/>
                  </a:cubicBezTo>
                  <a:lnTo>
                    <a:pt x="2952302" y="307322"/>
                  </a:lnTo>
                  <a:cubicBezTo>
                    <a:pt x="2952302" y="316115"/>
                    <a:pt x="2948809" y="324547"/>
                    <a:pt x="2942592" y="330764"/>
                  </a:cubicBezTo>
                  <a:cubicBezTo>
                    <a:pt x="2936375" y="336981"/>
                    <a:pt x="2927943" y="340474"/>
                    <a:pt x="2919151" y="340474"/>
                  </a:cubicBezTo>
                  <a:lnTo>
                    <a:pt x="33151" y="340474"/>
                  </a:lnTo>
                  <a:cubicBezTo>
                    <a:pt x="24359" y="340474"/>
                    <a:pt x="15927" y="336981"/>
                    <a:pt x="9710" y="330764"/>
                  </a:cubicBezTo>
                  <a:cubicBezTo>
                    <a:pt x="3493" y="324547"/>
                    <a:pt x="0" y="316115"/>
                    <a:pt x="0" y="307322"/>
                  </a:cubicBezTo>
                  <a:lnTo>
                    <a:pt x="0" y="33151"/>
                  </a:lnTo>
                  <a:cubicBezTo>
                    <a:pt x="0" y="24359"/>
                    <a:pt x="3493" y="15927"/>
                    <a:pt x="9710" y="9710"/>
                  </a:cubicBezTo>
                  <a:cubicBezTo>
                    <a:pt x="15927" y="3493"/>
                    <a:pt x="24359" y="0"/>
                    <a:pt x="33151" y="0"/>
                  </a:cubicBezTo>
                  <a:close/>
                </a:path>
              </a:pathLst>
            </a:custGeom>
            <a:solidFill>
              <a:srgbClr val="F3F6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32"/>
          <p:cNvSpPr txBox="1"/>
          <p:nvPr/>
        </p:nvSpPr>
        <p:spPr>
          <a:xfrm>
            <a:off x="852630" y="8915400"/>
            <a:ext cx="89381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La </a:t>
            </a:r>
            <a:r>
              <a:rPr lang="es-ES" sz="45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industria</a:t>
            </a:r>
            <a:r>
              <a:rPr lang="en-US" sz="45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s-ES" sz="45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farmacéutica</a:t>
            </a:r>
            <a:endParaRPr lang="es-ES" dirty="0"/>
          </a:p>
        </p:txBody>
      </p:sp>
      <p:grpSp>
        <p:nvGrpSpPr>
          <p:cNvPr id="772" name="Google Shape;772;p32"/>
          <p:cNvGrpSpPr/>
          <p:nvPr/>
        </p:nvGrpSpPr>
        <p:grpSpPr>
          <a:xfrm>
            <a:off x="8826772" y="9053976"/>
            <a:ext cx="406823" cy="408647"/>
            <a:chOff x="1813" y="0"/>
            <a:chExt cx="809173" cy="812800"/>
          </a:xfrm>
        </p:grpSpPr>
        <p:sp>
          <p:nvSpPr>
            <p:cNvPr id="773" name="Google Shape;773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" name="Google Shape;775;p32"/>
          <p:cNvGrpSpPr/>
          <p:nvPr/>
        </p:nvGrpSpPr>
        <p:grpSpPr>
          <a:xfrm>
            <a:off x="9390447" y="9053976"/>
            <a:ext cx="406823" cy="408647"/>
            <a:chOff x="1813" y="0"/>
            <a:chExt cx="809173" cy="812800"/>
          </a:xfrm>
        </p:grpSpPr>
        <p:sp>
          <p:nvSpPr>
            <p:cNvPr id="776" name="Google Shape;776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32"/>
          <p:cNvGrpSpPr/>
          <p:nvPr/>
        </p:nvGrpSpPr>
        <p:grpSpPr>
          <a:xfrm>
            <a:off x="9951494" y="9053976"/>
            <a:ext cx="406823" cy="408647"/>
            <a:chOff x="1813" y="0"/>
            <a:chExt cx="809173" cy="812800"/>
          </a:xfrm>
        </p:grpSpPr>
        <p:sp>
          <p:nvSpPr>
            <p:cNvPr id="779" name="Google Shape;779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200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CED8D2-7831-8C10-893F-441CF0E8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26148" y="2067276"/>
            <a:ext cx="14035701" cy="7895081"/>
          </a:xfrm>
          <a:prstGeom prst="rect">
            <a:avLst/>
          </a:prstGeom>
        </p:spPr>
      </p:pic>
      <p:sp>
        <p:nvSpPr>
          <p:cNvPr id="600" name="Google Shape;600;p27"/>
          <p:cNvSpPr txBox="1"/>
          <p:nvPr/>
        </p:nvSpPr>
        <p:spPr>
          <a:xfrm>
            <a:off x="992416" y="5135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ALARMAS DEL PROCESO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3943CCB2-9263-7E88-D72A-65F43323F7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26149" y="2067276"/>
            <a:ext cx="14035699" cy="78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1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CED8D2-7831-8C10-893F-441CF0E8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26149" y="2067276"/>
            <a:ext cx="14035699" cy="7895081"/>
          </a:xfrm>
          <a:prstGeom prst="rect">
            <a:avLst/>
          </a:prstGeom>
        </p:spPr>
      </p:pic>
      <p:sp>
        <p:nvSpPr>
          <p:cNvPr id="600" name="Google Shape;600;p27"/>
          <p:cNvSpPr txBox="1"/>
          <p:nvPr/>
        </p:nvSpPr>
        <p:spPr>
          <a:xfrm>
            <a:off x="992416" y="5135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HISTÓRICOS DEL PROCESO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8454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CED8D2-7831-8C10-893F-441CF0E8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26149" y="2067276"/>
            <a:ext cx="14035699" cy="7895080"/>
          </a:xfrm>
          <a:prstGeom prst="rect">
            <a:avLst/>
          </a:prstGeom>
        </p:spPr>
      </p:pic>
      <p:sp>
        <p:nvSpPr>
          <p:cNvPr id="600" name="Google Shape;600;p27"/>
          <p:cNvSpPr txBox="1"/>
          <p:nvPr/>
        </p:nvSpPr>
        <p:spPr>
          <a:xfrm>
            <a:off x="992416" y="5135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PARÁMETROS DEL PROCESO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835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"/>
          <p:cNvSpPr txBox="1"/>
          <p:nvPr/>
        </p:nvSpPr>
        <p:spPr>
          <a:xfrm>
            <a:off x="4915281" y="287086"/>
            <a:ext cx="852705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COSTOS</a:t>
            </a:r>
            <a:endParaRPr sz="600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50484A80-D793-6CBB-9F06-6C7F1837CA3C}"/>
              </a:ext>
            </a:extLst>
          </p:cNvPr>
          <p:cNvGrpSpPr/>
          <p:nvPr/>
        </p:nvGrpSpPr>
        <p:grpSpPr>
          <a:xfrm>
            <a:off x="2351354" y="2331784"/>
            <a:ext cx="13585292" cy="7502389"/>
            <a:chOff x="2678230" y="2261445"/>
            <a:chExt cx="13585292" cy="7502389"/>
          </a:xfrm>
        </p:grpSpPr>
        <p:sp>
          <p:nvSpPr>
            <p:cNvPr id="250" name="Google Shape;250;p18"/>
            <p:cNvSpPr txBox="1"/>
            <p:nvPr/>
          </p:nvSpPr>
          <p:spPr>
            <a:xfrm>
              <a:off x="4468078" y="2665406"/>
              <a:ext cx="4930594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dirty="0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7,568.75 CUP</a:t>
              </a:r>
              <a:endParaRPr sz="4400" dirty="0"/>
            </a:p>
          </p:txBody>
        </p:sp>
        <p:sp>
          <p:nvSpPr>
            <p:cNvPr id="251" name="Google Shape;251;p18"/>
            <p:cNvSpPr txBox="1"/>
            <p:nvPr/>
          </p:nvSpPr>
          <p:spPr>
            <a:xfrm>
              <a:off x="2898067" y="2261445"/>
              <a:ext cx="1365284" cy="1378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rgbClr val="0B1320"/>
                  </a:solidFill>
                  <a:latin typeface="Playfair Display Black"/>
                  <a:sym typeface="Playfair Display Black"/>
                </a:rPr>
                <a:t>SB</a:t>
              </a:r>
              <a:r>
                <a:rPr lang="en-US" sz="6399" dirty="0">
                  <a:solidFill>
                    <a:srgbClr val="0B1320"/>
                  </a:solidFill>
                  <a:latin typeface="Playfair Display Black"/>
                  <a:sym typeface="Playfair Display Black"/>
                </a:rPr>
                <a:t>:</a:t>
              </a:r>
              <a:endParaRPr dirty="0"/>
            </a:p>
          </p:txBody>
        </p:sp>
        <p:sp>
          <p:nvSpPr>
            <p:cNvPr id="252" name="Google Shape;252;p18"/>
            <p:cNvSpPr txBox="1"/>
            <p:nvPr/>
          </p:nvSpPr>
          <p:spPr>
            <a:xfrm>
              <a:off x="9057045" y="2261445"/>
              <a:ext cx="1771272" cy="1378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MD</a:t>
              </a:r>
              <a:r>
                <a:rPr lang="en-US" sz="6399" dirty="0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:</a:t>
              </a:r>
              <a:endParaRPr dirty="0"/>
            </a:p>
          </p:txBody>
        </p:sp>
        <p:sp>
          <p:nvSpPr>
            <p:cNvPr id="253" name="Google Shape;253;p18"/>
            <p:cNvSpPr txBox="1"/>
            <p:nvPr/>
          </p:nvSpPr>
          <p:spPr>
            <a:xfrm>
              <a:off x="2830852" y="3355862"/>
              <a:ext cx="1531544" cy="1163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SC:</a:t>
              </a:r>
              <a:endParaRPr sz="5400" dirty="0"/>
            </a:p>
          </p:txBody>
        </p:sp>
        <p:sp>
          <p:nvSpPr>
            <p:cNvPr id="254" name="Google Shape;254;p18"/>
            <p:cNvSpPr txBox="1"/>
            <p:nvPr/>
          </p:nvSpPr>
          <p:spPr>
            <a:xfrm>
              <a:off x="8965006" y="3355862"/>
              <a:ext cx="1771272" cy="1163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DP:</a:t>
              </a:r>
              <a:endParaRPr sz="5400" dirty="0"/>
            </a:p>
          </p:txBody>
        </p:sp>
        <p:sp>
          <p:nvSpPr>
            <p:cNvPr id="255" name="Google Shape;255;p18"/>
            <p:cNvSpPr txBox="1"/>
            <p:nvPr/>
          </p:nvSpPr>
          <p:spPr>
            <a:xfrm>
              <a:off x="2830852" y="4324289"/>
              <a:ext cx="1414040" cy="1163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SS:</a:t>
              </a:r>
              <a:endParaRPr sz="5400" dirty="0"/>
            </a:p>
          </p:txBody>
        </p:sp>
        <p:sp>
          <p:nvSpPr>
            <p:cNvPr id="256" name="Google Shape;256;p18"/>
            <p:cNvSpPr txBox="1"/>
            <p:nvPr/>
          </p:nvSpPr>
          <p:spPr>
            <a:xfrm>
              <a:off x="9006499" y="4324289"/>
              <a:ext cx="1771271" cy="1163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OG:</a:t>
              </a:r>
              <a:endParaRPr sz="5400" dirty="0"/>
            </a:p>
          </p:txBody>
        </p:sp>
        <p:sp>
          <p:nvSpPr>
            <p:cNvPr id="267" name="Google Shape;267;p18"/>
            <p:cNvSpPr txBox="1"/>
            <p:nvPr/>
          </p:nvSpPr>
          <p:spPr>
            <a:xfrm>
              <a:off x="4400863" y="3616506"/>
              <a:ext cx="4930594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dirty="0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688.00 CUP</a:t>
              </a:r>
              <a:endParaRPr sz="4400" dirty="0"/>
            </a:p>
          </p:txBody>
        </p:sp>
        <p:sp>
          <p:nvSpPr>
            <p:cNvPr id="268" name="Google Shape;268;p18"/>
            <p:cNvSpPr txBox="1"/>
            <p:nvPr/>
          </p:nvSpPr>
          <p:spPr>
            <a:xfrm>
              <a:off x="4400863" y="4584933"/>
              <a:ext cx="4930594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dirty="0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412.83 CUP</a:t>
              </a:r>
              <a:endParaRPr sz="4400" dirty="0"/>
            </a:p>
          </p:txBody>
        </p:sp>
        <p:sp>
          <p:nvSpPr>
            <p:cNvPr id="269" name="Google Shape;269;p18"/>
            <p:cNvSpPr txBox="1"/>
            <p:nvPr/>
          </p:nvSpPr>
          <p:spPr>
            <a:xfrm>
              <a:off x="11035485" y="2648701"/>
              <a:ext cx="4930594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dirty="0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12,234.00 USD</a:t>
              </a:r>
              <a:endParaRPr sz="4400" dirty="0"/>
            </a:p>
          </p:txBody>
        </p:sp>
        <p:sp>
          <p:nvSpPr>
            <p:cNvPr id="270" name="Google Shape;270;p18"/>
            <p:cNvSpPr txBox="1"/>
            <p:nvPr/>
          </p:nvSpPr>
          <p:spPr>
            <a:xfrm>
              <a:off x="10968270" y="3616506"/>
              <a:ext cx="4930594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0" i="0" u="none" strike="noStrike" cap="none" dirty="0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0.0 CUP</a:t>
              </a:r>
              <a:endParaRPr sz="4400" dirty="0"/>
            </a:p>
          </p:txBody>
        </p:sp>
        <p:sp>
          <p:nvSpPr>
            <p:cNvPr id="271" name="Google Shape;271;p18"/>
            <p:cNvSpPr txBox="1"/>
            <p:nvPr/>
          </p:nvSpPr>
          <p:spPr>
            <a:xfrm>
              <a:off x="10968270" y="4584933"/>
              <a:ext cx="4930594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dirty="0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4,800.00 CUP</a:t>
              </a:r>
              <a:endParaRPr sz="4400" dirty="0"/>
            </a:p>
          </p:txBody>
        </p:sp>
        <p:sp>
          <p:nvSpPr>
            <p:cNvPr id="2" name="Google Shape;255;p18">
              <a:extLst>
                <a:ext uri="{FF2B5EF4-FFF2-40B4-BE49-F238E27FC236}">
                  <a16:creationId xmlns:a16="http://schemas.microsoft.com/office/drawing/2014/main" id="{37B9D9BA-DB9E-3E98-1455-01E3C27433B7}"/>
                </a:ext>
              </a:extLst>
            </p:cNvPr>
            <p:cNvSpPr txBox="1"/>
            <p:nvPr/>
          </p:nvSpPr>
          <p:spPr>
            <a:xfrm>
              <a:off x="2830852" y="6318175"/>
              <a:ext cx="1531544" cy="1163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CD:</a:t>
              </a:r>
              <a:endParaRPr sz="5400" dirty="0"/>
            </a:p>
          </p:txBody>
        </p:sp>
        <p:sp>
          <p:nvSpPr>
            <p:cNvPr id="3" name="Google Shape;268;p18">
              <a:extLst>
                <a:ext uri="{FF2B5EF4-FFF2-40B4-BE49-F238E27FC236}">
                  <a16:creationId xmlns:a16="http://schemas.microsoft.com/office/drawing/2014/main" id="{13478B1B-5993-2656-0883-28FF57FAF26B}"/>
                </a:ext>
              </a:extLst>
            </p:cNvPr>
            <p:cNvSpPr txBox="1"/>
            <p:nvPr/>
          </p:nvSpPr>
          <p:spPr>
            <a:xfrm>
              <a:off x="4415973" y="6550683"/>
              <a:ext cx="10420771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US" sz="4400" dirty="0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13,469.58 CUP + 12,234.00 USD</a:t>
              </a:r>
              <a:endParaRPr sz="4400" dirty="0"/>
            </a:p>
          </p:txBody>
        </p:sp>
        <p:sp>
          <p:nvSpPr>
            <p:cNvPr id="4" name="Google Shape;255;p18">
              <a:extLst>
                <a:ext uri="{FF2B5EF4-FFF2-40B4-BE49-F238E27FC236}">
                  <a16:creationId xmlns:a16="http://schemas.microsoft.com/office/drawing/2014/main" id="{F933F6CC-65CC-A01F-E525-78FA855D1A0E}"/>
                </a:ext>
              </a:extLst>
            </p:cNvPr>
            <p:cNvSpPr txBox="1"/>
            <p:nvPr/>
          </p:nvSpPr>
          <p:spPr>
            <a:xfrm>
              <a:off x="2678230" y="7499785"/>
              <a:ext cx="1531544" cy="1163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CI:</a:t>
              </a:r>
              <a:endParaRPr sz="5400" dirty="0"/>
            </a:p>
          </p:txBody>
        </p:sp>
        <p:sp>
          <p:nvSpPr>
            <p:cNvPr id="5" name="Google Shape;268;p18">
              <a:extLst>
                <a:ext uri="{FF2B5EF4-FFF2-40B4-BE49-F238E27FC236}">
                  <a16:creationId xmlns:a16="http://schemas.microsoft.com/office/drawing/2014/main" id="{71B6A9F4-C6C8-30A6-4770-C523F31DFA89}"/>
                </a:ext>
              </a:extLst>
            </p:cNvPr>
            <p:cNvSpPr txBox="1"/>
            <p:nvPr/>
          </p:nvSpPr>
          <p:spPr>
            <a:xfrm>
              <a:off x="4263351" y="7760429"/>
              <a:ext cx="10420771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US" sz="4400" dirty="0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6,357.75 CUP</a:t>
              </a:r>
              <a:endParaRPr sz="4400" dirty="0"/>
            </a:p>
          </p:txBody>
        </p:sp>
        <p:sp>
          <p:nvSpPr>
            <p:cNvPr id="6" name="Google Shape;255;p18">
              <a:extLst>
                <a:ext uri="{FF2B5EF4-FFF2-40B4-BE49-F238E27FC236}">
                  <a16:creationId xmlns:a16="http://schemas.microsoft.com/office/drawing/2014/main" id="{D1760F3B-5657-11F7-36A2-AFD6DE519A7E}"/>
                </a:ext>
              </a:extLst>
            </p:cNvPr>
            <p:cNvSpPr txBox="1"/>
            <p:nvPr/>
          </p:nvSpPr>
          <p:spPr>
            <a:xfrm>
              <a:off x="2777275" y="8600439"/>
              <a:ext cx="1531544" cy="1163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dirty="0">
                  <a:solidFill>
                    <a:srgbClr val="0B132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CT:</a:t>
              </a:r>
              <a:endParaRPr sz="5400" dirty="0"/>
            </a:p>
          </p:txBody>
        </p:sp>
        <p:sp>
          <p:nvSpPr>
            <p:cNvPr id="7" name="Google Shape;268;p18">
              <a:extLst>
                <a:ext uri="{FF2B5EF4-FFF2-40B4-BE49-F238E27FC236}">
                  <a16:creationId xmlns:a16="http://schemas.microsoft.com/office/drawing/2014/main" id="{A9CE5956-0BA8-CE5C-78BC-D3611F8F3154}"/>
                </a:ext>
              </a:extLst>
            </p:cNvPr>
            <p:cNvSpPr txBox="1"/>
            <p:nvPr/>
          </p:nvSpPr>
          <p:spPr>
            <a:xfrm>
              <a:off x="4362396" y="8847015"/>
              <a:ext cx="10420771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US" sz="4400" dirty="0">
                  <a:solidFill>
                    <a:srgbClr val="0B1320"/>
                  </a:solidFill>
                  <a:latin typeface="Roboto"/>
                  <a:ea typeface="Roboto"/>
                  <a:cs typeface="Roboto"/>
                  <a:sym typeface="Roboto"/>
                </a:rPr>
                <a:t>19,827.33 CUP + 12,234.00 USD</a:t>
              </a:r>
              <a:endParaRPr sz="4400" dirty="0"/>
            </a:p>
          </p:txBody>
        </p:sp>
        <p:cxnSp>
          <p:nvCxnSpPr>
            <p:cNvPr id="8" name="Google Shape;492;p24">
              <a:extLst>
                <a:ext uri="{FF2B5EF4-FFF2-40B4-BE49-F238E27FC236}">
                  <a16:creationId xmlns:a16="http://schemas.microsoft.com/office/drawing/2014/main" id="{7D796F32-B679-37D6-6911-EF4818C3F242}"/>
                </a:ext>
              </a:extLst>
            </p:cNvPr>
            <p:cNvCxnSpPr/>
            <p:nvPr/>
          </p:nvCxnSpPr>
          <p:spPr>
            <a:xfrm>
              <a:off x="2936534" y="2314673"/>
              <a:ext cx="13312135" cy="0"/>
            </a:xfrm>
            <a:prstGeom prst="straightConnector1">
              <a:avLst/>
            </a:prstGeom>
            <a:noFill/>
            <a:ln w="38100" cap="flat" cmpd="sng">
              <a:solidFill>
                <a:srgbClr val="0B132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492;p24">
              <a:extLst>
                <a:ext uri="{FF2B5EF4-FFF2-40B4-BE49-F238E27FC236}">
                  <a16:creationId xmlns:a16="http://schemas.microsoft.com/office/drawing/2014/main" id="{C7B69838-051C-FF4A-2135-B8051683DB66}"/>
                </a:ext>
              </a:extLst>
            </p:cNvPr>
            <p:cNvCxnSpPr/>
            <p:nvPr/>
          </p:nvCxnSpPr>
          <p:spPr>
            <a:xfrm>
              <a:off x="2951387" y="5761739"/>
              <a:ext cx="13312135" cy="0"/>
            </a:xfrm>
            <a:prstGeom prst="straightConnector1">
              <a:avLst/>
            </a:prstGeom>
            <a:noFill/>
            <a:ln w="38100" cap="flat" cmpd="sng">
              <a:solidFill>
                <a:srgbClr val="0B132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0" name="Google Shape;622;p27">
            <a:extLst>
              <a:ext uri="{FF2B5EF4-FFF2-40B4-BE49-F238E27FC236}">
                <a16:creationId xmlns:a16="http://schemas.microsoft.com/office/drawing/2014/main" id="{A6AA6F63-68B7-D583-CFBA-849DFC328967}"/>
              </a:ext>
            </a:extLst>
          </p:cNvPr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21" name="Google Shape;623;p27">
              <a:extLst>
                <a:ext uri="{FF2B5EF4-FFF2-40B4-BE49-F238E27FC236}">
                  <a16:creationId xmlns:a16="http://schemas.microsoft.com/office/drawing/2014/main" id="{37AB2639-0B9B-2594-E73F-75BAC63C1C27}"/>
                </a:ext>
              </a:extLst>
            </p:cNvPr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28" name="Google Shape;624;p27">
                <a:extLst>
                  <a:ext uri="{FF2B5EF4-FFF2-40B4-BE49-F238E27FC236}">
                    <a16:creationId xmlns:a16="http://schemas.microsoft.com/office/drawing/2014/main" id="{CA3DB677-3C45-E6E3-E1A3-7C71633F1562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25;p27">
                <a:extLst>
                  <a:ext uri="{FF2B5EF4-FFF2-40B4-BE49-F238E27FC236}">
                    <a16:creationId xmlns:a16="http://schemas.microsoft.com/office/drawing/2014/main" id="{8F551830-2FBF-770D-7B22-274E39F1D673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626;p27">
              <a:extLst>
                <a:ext uri="{FF2B5EF4-FFF2-40B4-BE49-F238E27FC236}">
                  <a16:creationId xmlns:a16="http://schemas.microsoft.com/office/drawing/2014/main" id="{9423A44D-6364-DEC3-A29E-0B2BDCCAA2DA}"/>
                </a:ext>
              </a:extLst>
            </p:cNvPr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26" name="Google Shape;627;p27">
                <a:extLst>
                  <a:ext uri="{FF2B5EF4-FFF2-40B4-BE49-F238E27FC236}">
                    <a16:creationId xmlns:a16="http://schemas.microsoft.com/office/drawing/2014/main" id="{73C6E8A0-E3FA-D737-2C1C-58E241B75DBD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28;p27">
                <a:extLst>
                  <a:ext uri="{FF2B5EF4-FFF2-40B4-BE49-F238E27FC236}">
                    <a16:creationId xmlns:a16="http://schemas.microsoft.com/office/drawing/2014/main" id="{4412720E-B4BE-FF80-D1F4-F07860AB5D29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629;p27">
              <a:extLst>
                <a:ext uri="{FF2B5EF4-FFF2-40B4-BE49-F238E27FC236}">
                  <a16:creationId xmlns:a16="http://schemas.microsoft.com/office/drawing/2014/main" id="{66B05D5F-0092-7D6A-EA7C-4CAB47809CF5}"/>
                </a:ext>
              </a:extLst>
            </p:cNvPr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24" name="Google Shape;630;p27">
                <a:extLst>
                  <a:ext uri="{FF2B5EF4-FFF2-40B4-BE49-F238E27FC236}">
                    <a16:creationId xmlns:a16="http://schemas.microsoft.com/office/drawing/2014/main" id="{419105D3-0869-D375-2B8E-C2C5F2B17AA2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31;p27">
                <a:extLst>
                  <a:ext uri="{FF2B5EF4-FFF2-40B4-BE49-F238E27FC236}">
                    <a16:creationId xmlns:a16="http://schemas.microsoft.com/office/drawing/2014/main" id="{278F6598-7CA2-4B60-99F6-2D1EA2936E9B}"/>
                  </a:ext>
                </a:extLst>
              </p:cNvPr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1028700" y="11231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IMPACTOS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" name="Google Shape;159;p15">
            <a:extLst>
              <a:ext uri="{FF2B5EF4-FFF2-40B4-BE49-F238E27FC236}">
                <a16:creationId xmlns:a16="http://schemas.microsoft.com/office/drawing/2014/main" id="{1E3BB154-44F9-2BE3-7A86-BE813098971D}"/>
              </a:ext>
            </a:extLst>
          </p:cNvPr>
          <p:cNvSpPr txBox="1"/>
          <p:nvPr/>
        </p:nvSpPr>
        <p:spPr>
          <a:xfrm>
            <a:off x="2605341" y="3130997"/>
            <a:ext cx="13077318" cy="60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41375" lvl="1" indent="-571500" algn="just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Elimina hasta el 99,9 % de los iones presentes en el agua.</a:t>
            </a:r>
          </a:p>
          <a:p>
            <a:pPr marL="841375" lvl="1" indent="-571500" algn="just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CU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Reduce la variabilidad del agua producto final.</a:t>
            </a:r>
          </a:p>
          <a:p>
            <a:pPr marL="841375" lvl="1" indent="-571500" algn="just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CU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Garantiza la conformidad con est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á</a:t>
            </a:r>
            <a:r>
              <a:rPr lang="es-CU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ndares de la farmacopea internacional.</a:t>
            </a:r>
          </a:p>
          <a:p>
            <a:pPr marL="841375" lvl="1" indent="-571500" algn="just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CU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Aumenta la eficiencia en el uso del agua.</a:t>
            </a:r>
          </a:p>
          <a:p>
            <a:pPr marL="841375" lvl="1" indent="-571500" algn="just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CU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Aumenta la capacidad de producción.</a:t>
            </a:r>
          </a:p>
          <a:p>
            <a:pPr marL="269875" lvl="1">
              <a:lnSpc>
                <a:spcPct val="140016"/>
              </a:lnSpc>
              <a:buClr>
                <a:srgbClr val="0B1320"/>
              </a:buClr>
              <a:buSzPts val="2499"/>
            </a:pPr>
            <a:endParaRPr lang="es-CU" sz="2800" dirty="0"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636980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1028700" y="11231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CONCLUSIONES GENERALES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" name="Google Shape;159;p15">
            <a:extLst>
              <a:ext uri="{FF2B5EF4-FFF2-40B4-BE49-F238E27FC236}">
                <a16:creationId xmlns:a16="http://schemas.microsoft.com/office/drawing/2014/main" id="{1E3BB154-44F9-2BE3-7A86-BE813098971D}"/>
              </a:ext>
            </a:extLst>
          </p:cNvPr>
          <p:cNvSpPr txBox="1"/>
          <p:nvPr/>
        </p:nvSpPr>
        <p:spPr>
          <a:xfrm>
            <a:off x="2867188" y="3179179"/>
            <a:ext cx="13077318" cy="7583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41375" lvl="1" indent="-571500" algn="just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 llevó a cabo un detallado levantamiento instrumental</a:t>
            </a:r>
          </a:p>
          <a:p>
            <a:pPr marL="841375" lvl="1" indent="-571500" algn="just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 diseñó un sistema de electrodesionización para la planta</a:t>
            </a:r>
          </a:p>
          <a:p>
            <a:pPr marL="841375" lvl="1" indent="-571500" algn="just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 diseñó una aplicación visual basada en un sistema SCADA</a:t>
            </a:r>
          </a:p>
          <a:p>
            <a:pPr marL="841375" lvl="1" indent="-571500" algn="just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lógica de programación desarrollada para el autómata aseguró la correcta puesta en marcha del electrodesionizador</a:t>
            </a:r>
          </a:p>
          <a:p>
            <a:pPr marL="841375" lvl="1" indent="-571500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endParaRPr lang="es-CU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69875" lvl="1">
              <a:lnSpc>
                <a:spcPct val="140016"/>
              </a:lnSpc>
              <a:buClr>
                <a:srgbClr val="0B1320"/>
              </a:buClr>
              <a:buSzPts val="2499"/>
            </a:pPr>
            <a:endParaRPr lang="es-CU" sz="2800" dirty="0"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84688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1028700" y="11231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RECOMENDACIONES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" name="Google Shape;159;p15">
            <a:extLst>
              <a:ext uri="{FF2B5EF4-FFF2-40B4-BE49-F238E27FC236}">
                <a16:creationId xmlns:a16="http://schemas.microsoft.com/office/drawing/2014/main" id="{1E3BB154-44F9-2BE3-7A86-BE813098971D}"/>
              </a:ext>
            </a:extLst>
          </p:cNvPr>
          <p:cNvSpPr txBox="1"/>
          <p:nvPr/>
        </p:nvSpPr>
        <p:spPr>
          <a:xfrm>
            <a:off x="2867188" y="3179179"/>
            <a:ext cx="13077318" cy="448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41375" lvl="1" indent="-571500" algn="just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Implementar pruebas piloto del sistema EDI en una planta de AICA</a:t>
            </a:r>
          </a:p>
          <a:p>
            <a:pPr marL="841375" lvl="1" indent="-571500" algn="just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Investigar cómo la tecnología EDI podría integrarse con otras tecnologías emergentes</a:t>
            </a:r>
            <a:endParaRPr lang="es-CU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69875" lvl="1">
              <a:lnSpc>
                <a:spcPct val="140016"/>
              </a:lnSpc>
              <a:buClr>
                <a:srgbClr val="0B1320"/>
              </a:buClr>
              <a:buSzPts val="2499"/>
            </a:pPr>
            <a:endParaRPr lang="es-CU" sz="2800" dirty="0"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500958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 rot="-5400000">
            <a:off x="-4059167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4DA1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85;p13"/>
          <p:cNvCxnSpPr/>
          <p:nvPr/>
        </p:nvCxnSpPr>
        <p:spPr>
          <a:xfrm rot="-5400000">
            <a:off x="-3091580" y="41751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FF9F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3"/>
          <p:cNvCxnSpPr/>
          <p:nvPr/>
        </p:nvCxnSpPr>
        <p:spPr>
          <a:xfrm rot="-5400000">
            <a:off x="-2016971" y="4327520"/>
            <a:ext cx="13354541" cy="0"/>
          </a:xfrm>
          <a:prstGeom prst="straightConnector1">
            <a:avLst/>
          </a:prstGeom>
          <a:noFill/>
          <a:ln w="38100" cap="flat" cmpd="sng">
            <a:solidFill>
              <a:srgbClr val="6874E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7" name="Google Shape;87;p13"/>
          <p:cNvGrpSpPr/>
          <p:nvPr/>
        </p:nvGrpSpPr>
        <p:grpSpPr>
          <a:xfrm>
            <a:off x="768632" y="530413"/>
            <a:ext cx="16411155" cy="8648700"/>
            <a:chOff x="0" y="-38100"/>
            <a:chExt cx="4274726" cy="2205567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1840555" y="1207861"/>
            <a:ext cx="13583366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9998"/>
              </a:lnSpc>
            </a:pPr>
            <a:r>
              <a:rPr lang="es-ES" sz="4800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Optimización en el sistema de tratamiento de</a:t>
            </a:r>
            <a:br>
              <a:rPr lang="es-ES" sz="4800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</a:br>
            <a:r>
              <a:rPr lang="es-ES" sz="4800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agua de la planta de bulbos en Laboratorios AICA UEB</a:t>
            </a:r>
            <a:endParaRPr sz="4800" dirty="0"/>
          </a:p>
        </p:txBody>
      </p:sp>
      <p:grpSp>
        <p:nvGrpSpPr>
          <p:cNvPr id="91" name="Google Shape;91;p13"/>
          <p:cNvGrpSpPr/>
          <p:nvPr/>
        </p:nvGrpSpPr>
        <p:grpSpPr>
          <a:xfrm>
            <a:off x="11472398" y="4929809"/>
            <a:ext cx="5388955" cy="6664041"/>
            <a:chOff x="0" y="0"/>
            <a:chExt cx="5968330" cy="7345637"/>
          </a:xfrm>
        </p:grpSpPr>
        <p:grpSp>
          <p:nvGrpSpPr>
            <p:cNvPr id="92" name="Google Shape;92;p13"/>
            <p:cNvGrpSpPr/>
            <p:nvPr/>
          </p:nvGrpSpPr>
          <p:grpSpPr>
            <a:xfrm>
              <a:off x="0" y="0"/>
              <a:ext cx="5968330" cy="7345637"/>
              <a:chOff x="0" y="0"/>
              <a:chExt cx="660400" cy="812800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348677" y="429141"/>
              <a:ext cx="5270975" cy="6487354"/>
              <a:chOff x="0" y="0"/>
              <a:chExt cx="660400" cy="812800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3"/>
            <p:cNvGrpSpPr/>
            <p:nvPr/>
          </p:nvGrpSpPr>
          <p:grpSpPr>
            <a:xfrm>
              <a:off x="692894" y="852793"/>
              <a:ext cx="4582541" cy="5640050"/>
              <a:chOff x="0" y="0"/>
              <a:chExt cx="660400" cy="812800"/>
            </a:xfrm>
          </p:grpSpPr>
          <p:sp>
            <p:nvSpPr>
              <p:cNvPr id="99" name="Google Shape;99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3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E5B941DF-5E5A-E86D-43F2-E2D806B07297}"/>
              </a:ext>
            </a:extLst>
          </p:cNvPr>
          <p:cNvSpPr txBox="1"/>
          <p:nvPr/>
        </p:nvSpPr>
        <p:spPr>
          <a:xfrm>
            <a:off x="1833479" y="5153101"/>
            <a:ext cx="5388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Armando Cesar Martin Calderón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064587-159B-5273-7783-B9173C64CC4E}"/>
              </a:ext>
            </a:extLst>
          </p:cNvPr>
          <p:cNvSpPr txBox="1"/>
          <p:nvPr/>
        </p:nvSpPr>
        <p:spPr>
          <a:xfrm>
            <a:off x="1840555" y="4479920"/>
            <a:ext cx="3120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Autor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1CE7AE-ED44-16B8-A686-5FAB35A9B9C7}"/>
              </a:ext>
            </a:extLst>
          </p:cNvPr>
          <p:cNvSpPr txBox="1"/>
          <p:nvPr/>
        </p:nvSpPr>
        <p:spPr>
          <a:xfrm>
            <a:off x="1833479" y="6970510"/>
            <a:ext cx="5388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Ing. Amanda Martí Coll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1B78A9-D917-1042-A4CE-AE021F8F08DC}"/>
              </a:ext>
            </a:extLst>
          </p:cNvPr>
          <p:cNvSpPr txBox="1"/>
          <p:nvPr/>
        </p:nvSpPr>
        <p:spPr>
          <a:xfrm>
            <a:off x="1840555" y="6297329"/>
            <a:ext cx="3120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Tutores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3D8107-3277-BDC1-D898-1B508B520950}"/>
              </a:ext>
            </a:extLst>
          </p:cNvPr>
          <p:cNvSpPr txBox="1"/>
          <p:nvPr/>
        </p:nvSpPr>
        <p:spPr>
          <a:xfrm>
            <a:off x="1817495" y="7520581"/>
            <a:ext cx="5388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Ing. </a:t>
            </a:r>
            <a:r>
              <a:rPr lang="es-ES" sz="2400" dirty="0" err="1"/>
              <a:t>Rosaine</a:t>
            </a:r>
            <a:r>
              <a:rPr lang="es-ES" sz="2400" dirty="0"/>
              <a:t> Ayala Gispert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912D43B-7307-201B-EFBF-C7CD8709E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9314" y="7116417"/>
            <a:ext cx="3817415" cy="19242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B7BD2C-B5AA-D420-53FC-1579D2CD6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1104" y="5920199"/>
            <a:ext cx="1342857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77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1028700" y="1061549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SITUACIÓN PROBLEMA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413;p22">
            <a:extLst>
              <a:ext uri="{FF2B5EF4-FFF2-40B4-BE49-F238E27FC236}">
                <a16:creationId xmlns:a16="http://schemas.microsoft.com/office/drawing/2014/main" id="{55AC5F35-024B-14A9-2DAF-3F952AFB4AE3}"/>
              </a:ext>
            </a:extLst>
          </p:cNvPr>
          <p:cNvSpPr txBox="1"/>
          <p:nvPr/>
        </p:nvSpPr>
        <p:spPr>
          <a:xfrm>
            <a:off x="2741618" y="2293193"/>
            <a:ext cx="12804764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rgbClr val="0B13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Capacidad</a:t>
            </a:r>
            <a:r>
              <a:rPr lang="en-US" sz="3600" dirty="0">
                <a:solidFill>
                  <a:srgbClr val="0B13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s-ES" sz="3600" dirty="0">
                <a:solidFill>
                  <a:srgbClr val="0B13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insuficiente</a:t>
            </a:r>
            <a:r>
              <a:rPr lang="en-US" sz="3600" dirty="0">
                <a:solidFill>
                  <a:srgbClr val="0B13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para </a:t>
            </a:r>
            <a:r>
              <a:rPr lang="es-ES" sz="3600" dirty="0">
                <a:solidFill>
                  <a:srgbClr val="0B13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cumplir</a:t>
            </a:r>
            <a:r>
              <a:rPr lang="en-US" sz="3600" dirty="0">
                <a:solidFill>
                  <a:srgbClr val="0B13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con la </a:t>
            </a:r>
            <a:r>
              <a:rPr lang="es-ES" sz="3600" dirty="0">
                <a:solidFill>
                  <a:srgbClr val="0B13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demanda</a:t>
            </a:r>
            <a:r>
              <a:rPr lang="en-US" sz="3600" dirty="0">
                <a:solidFill>
                  <a:srgbClr val="0B13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s-ES" sz="3600" dirty="0">
                <a:solidFill>
                  <a:srgbClr val="0B13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Google Shape;600;p27">
            <a:extLst>
              <a:ext uri="{FF2B5EF4-FFF2-40B4-BE49-F238E27FC236}">
                <a16:creationId xmlns:a16="http://schemas.microsoft.com/office/drawing/2014/main" id="{AF2B2448-D6CD-FEDF-C63E-10759A40CE7F}"/>
              </a:ext>
            </a:extLst>
          </p:cNvPr>
          <p:cNvSpPr txBox="1"/>
          <p:nvPr/>
        </p:nvSpPr>
        <p:spPr>
          <a:xfrm>
            <a:off x="575738" y="6693691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	PROBLEMA A RESOLVER</a:t>
            </a:r>
            <a:endParaRPr lang="es-ES" sz="6000" dirty="0"/>
          </a:p>
        </p:txBody>
      </p:sp>
      <p:sp>
        <p:nvSpPr>
          <p:cNvPr id="4" name="Google Shape;413;p22">
            <a:extLst>
              <a:ext uri="{FF2B5EF4-FFF2-40B4-BE49-F238E27FC236}">
                <a16:creationId xmlns:a16="http://schemas.microsoft.com/office/drawing/2014/main" id="{BAF8C221-1B19-07B9-1543-A43B77542A95}"/>
              </a:ext>
            </a:extLst>
          </p:cNvPr>
          <p:cNvSpPr txBox="1"/>
          <p:nvPr/>
        </p:nvSpPr>
        <p:spPr>
          <a:xfrm>
            <a:off x="2795406" y="8372611"/>
            <a:ext cx="12804764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s-ES" sz="3600" b="0" i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Inestabilidades en la producción de agua purificada</a:t>
            </a:r>
            <a:r>
              <a:rPr lang="en-US" sz="3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3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1028700" y="11231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OBJETIVO GENERAL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413;p22">
            <a:extLst>
              <a:ext uri="{FF2B5EF4-FFF2-40B4-BE49-F238E27FC236}">
                <a16:creationId xmlns:a16="http://schemas.microsoft.com/office/drawing/2014/main" id="{BAF8C221-1B19-07B9-1543-A43B77542A95}"/>
              </a:ext>
            </a:extLst>
          </p:cNvPr>
          <p:cNvSpPr txBox="1"/>
          <p:nvPr/>
        </p:nvSpPr>
        <p:spPr>
          <a:xfrm>
            <a:off x="2513018" y="3274116"/>
            <a:ext cx="12804764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s-ES" sz="3600" b="0" i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 objetivo general es mejorar y estabilizar la calidad del agua purificada y el agua para inyección en la planta de AICA mediante la implementación del EDI.</a:t>
            </a:r>
          </a:p>
        </p:txBody>
      </p:sp>
    </p:spTree>
    <p:extLst>
      <p:ext uri="{BB962C8B-B14F-4D97-AF65-F5344CB8AC3E}">
        <p14:creationId xmlns:p14="http://schemas.microsoft.com/office/powerpoint/2010/main" val="1628920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1028700" y="11231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OBJETIVOS ESPECÍFICOS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" name="Google Shape;159;p15">
            <a:extLst>
              <a:ext uri="{FF2B5EF4-FFF2-40B4-BE49-F238E27FC236}">
                <a16:creationId xmlns:a16="http://schemas.microsoft.com/office/drawing/2014/main" id="{1E3BB154-44F9-2BE3-7A86-BE813098971D}"/>
              </a:ext>
            </a:extLst>
          </p:cNvPr>
          <p:cNvSpPr txBox="1"/>
          <p:nvPr/>
        </p:nvSpPr>
        <p:spPr>
          <a:xfrm>
            <a:off x="2867188" y="3179179"/>
            <a:ext cx="13077318" cy="7583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41375" lvl="1" indent="-571500" algn="just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Evaluar la situación actual del proceso de tratamiento de agua en la planta de bulbos de AICA.</a:t>
            </a:r>
            <a:endParaRPr lang="es-CU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841375" lvl="1" indent="-571500" algn="just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Investigar y proponer la implementación del EDI como etapa posterior al proceso de ósmosis inversa de doble etapa.</a:t>
            </a:r>
            <a:endParaRPr lang="es-CU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841375" lvl="1" indent="-571500" algn="just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Analizar los requisitos técnicos, económicos y regulatorios para la implementación del EDI en la planta.</a:t>
            </a:r>
          </a:p>
          <a:p>
            <a:pPr marL="841375" lvl="1" indent="-571500" algn="just">
              <a:lnSpc>
                <a:spcPct val="140016"/>
              </a:lnSpc>
              <a:buClr>
                <a:srgbClr val="0B1320"/>
              </a:buClr>
              <a:buSzPts val="2499"/>
              <a:buFont typeface="Wingdings" panose="05000000000000000000" pitchFamily="2" charset="2"/>
              <a:buChar char="Ø"/>
            </a:pPr>
            <a:r>
              <a:rPr lang="es-E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Proponer instrumentación para la integración del EDI así como las consideraciones a tener para su correcto control.</a:t>
            </a:r>
            <a:endParaRPr lang="es-CU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69875" lvl="1">
              <a:lnSpc>
                <a:spcPct val="140016"/>
              </a:lnSpc>
              <a:buClr>
                <a:srgbClr val="0B1320"/>
              </a:buClr>
              <a:buSzPts val="2499"/>
            </a:pPr>
            <a:endParaRPr lang="es-CU" sz="2800" dirty="0"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B1320"/>
              </a:buClr>
              <a:buSzPts val="2499"/>
              <a:buFont typeface="Arial"/>
              <a:buChar char="•"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488568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/>
          <p:nvPr/>
        </p:nvSpPr>
        <p:spPr>
          <a:xfrm>
            <a:off x="1028700" y="1123192"/>
            <a:ext cx="16230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6000" dirty="0">
                <a:solidFill>
                  <a:srgbClr val="0B1320"/>
                </a:solidFill>
                <a:latin typeface="Playfair Display Black"/>
                <a:sym typeface="Playfair Display Black"/>
              </a:rPr>
              <a:t>HIPÓTESIS</a:t>
            </a:r>
            <a:endParaRPr lang="es-ES" sz="6000" dirty="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16743241" y="4185870"/>
            <a:ext cx="6045617" cy="7440760"/>
            <a:chOff x="0" y="0"/>
            <a:chExt cx="8060823" cy="9921013"/>
          </a:xfrm>
        </p:grpSpPr>
        <p:grpSp>
          <p:nvGrpSpPr>
            <p:cNvPr id="623" name="Google Shape;623;p27"/>
            <p:cNvGrpSpPr/>
            <p:nvPr/>
          </p:nvGrpSpPr>
          <p:grpSpPr>
            <a:xfrm>
              <a:off x="0" y="0"/>
              <a:ext cx="8060823" cy="9921013"/>
              <a:chOff x="0" y="0"/>
              <a:chExt cx="660400" cy="812800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7"/>
            <p:cNvGrpSpPr/>
            <p:nvPr/>
          </p:nvGrpSpPr>
          <p:grpSpPr>
            <a:xfrm>
              <a:off x="470923" y="579598"/>
              <a:ext cx="7118977" cy="8761817"/>
              <a:chOff x="0" y="0"/>
              <a:chExt cx="660400" cy="812800"/>
            </a:xfrm>
          </p:grpSpPr>
          <p:sp>
            <p:nvSpPr>
              <p:cNvPr id="627" name="Google Shape;62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7"/>
            <p:cNvGrpSpPr/>
            <p:nvPr/>
          </p:nvGrpSpPr>
          <p:grpSpPr>
            <a:xfrm>
              <a:off x="935823" y="1151782"/>
              <a:ext cx="6189177" cy="7617449"/>
              <a:chOff x="0" y="0"/>
              <a:chExt cx="660400" cy="812800"/>
            </a:xfrm>
          </p:grpSpPr>
          <p:sp>
            <p:nvSpPr>
              <p:cNvPr id="630" name="Google Shape;63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7"/>
          <p:cNvGrpSpPr/>
          <p:nvPr/>
        </p:nvGrpSpPr>
        <p:grpSpPr>
          <a:xfrm rot="10800000">
            <a:off x="-3996916" y="-910903"/>
            <a:ext cx="5734716" cy="7058111"/>
            <a:chOff x="0" y="0"/>
            <a:chExt cx="7646287" cy="9410815"/>
          </a:xfrm>
        </p:grpSpPr>
        <p:grpSp>
          <p:nvGrpSpPr>
            <p:cNvPr id="633" name="Google Shape;633;p27"/>
            <p:cNvGrpSpPr/>
            <p:nvPr/>
          </p:nvGrpSpPr>
          <p:grpSpPr>
            <a:xfrm>
              <a:off x="0" y="0"/>
              <a:ext cx="7646287" cy="9410815"/>
              <a:chOff x="0" y="0"/>
              <a:chExt cx="660400" cy="812800"/>
            </a:xfrm>
          </p:grpSpPr>
          <p:sp>
            <p:nvSpPr>
              <p:cNvPr id="634" name="Google Shape;634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27"/>
            <p:cNvGrpSpPr/>
            <p:nvPr/>
          </p:nvGrpSpPr>
          <p:grpSpPr>
            <a:xfrm>
              <a:off x="446706" y="549792"/>
              <a:ext cx="6752876" cy="8311232"/>
              <a:chOff x="0" y="0"/>
              <a:chExt cx="660400" cy="812800"/>
            </a:xfrm>
          </p:grpSpPr>
          <p:sp>
            <p:nvSpPr>
              <p:cNvPr id="637" name="Google Shape;637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27"/>
            <p:cNvGrpSpPr/>
            <p:nvPr/>
          </p:nvGrpSpPr>
          <p:grpSpPr>
            <a:xfrm>
              <a:off x="887697" y="1092550"/>
              <a:ext cx="5870893" cy="7225714"/>
              <a:chOff x="0" y="0"/>
              <a:chExt cx="660400" cy="812800"/>
            </a:xfrm>
          </p:grpSpPr>
          <p:sp>
            <p:nvSpPr>
              <p:cNvPr id="640" name="Google Shape;640;p2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413;p22">
            <a:extLst>
              <a:ext uri="{FF2B5EF4-FFF2-40B4-BE49-F238E27FC236}">
                <a16:creationId xmlns:a16="http://schemas.microsoft.com/office/drawing/2014/main" id="{BAF8C221-1B19-07B9-1543-A43B77542A95}"/>
              </a:ext>
            </a:extLst>
          </p:cNvPr>
          <p:cNvSpPr txBox="1"/>
          <p:nvPr/>
        </p:nvSpPr>
        <p:spPr>
          <a:xfrm>
            <a:off x="2513018" y="3274116"/>
            <a:ext cx="12804764" cy="31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s-ES" sz="3600" b="0" i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implementación del EDI como etapa posterior al proceso de ósmosis inversa de doble etapa mejorará significativamente la calidad y estabilidad del agua purificada y el agua para inyección en la planta de AICA</a:t>
            </a:r>
          </a:p>
        </p:txBody>
      </p:sp>
    </p:spTree>
    <p:extLst>
      <p:ext uri="{BB962C8B-B14F-4D97-AF65-F5344CB8AC3E}">
        <p14:creationId xmlns:p14="http://schemas.microsoft.com/office/powerpoint/2010/main" val="210264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Google Shape;1022;p40"/>
          <p:cNvGrpSpPr/>
          <p:nvPr/>
        </p:nvGrpSpPr>
        <p:grpSpPr>
          <a:xfrm>
            <a:off x="9723041" y="3654747"/>
            <a:ext cx="371556" cy="373221"/>
            <a:chOff x="1813" y="0"/>
            <a:chExt cx="809173" cy="812800"/>
          </a:xfrm>
        </p:grpSpPr>
        <p:sp>
          <p:nvSpPr>
            <p:cNvPr id="1023" name="Google Shape;1023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40"/>
          <p:cNvGrpSpPr/>
          <p:nvPr/>
        </p:nvGrpSpPr>
        <p:grpSpPr>
          <a:xfrm>
            <a:off x="5290383" y="3682780"/>
            <a:ext cx="371556" cy="373221"/>
            <a:chOff x="1813" y="0"/>
            <a:chExt cx="809173" cy="812800"/>
          </a:xfrm>
        </p:grpSpPr>
        <p:sp>
          <p:nvSpPr>
            <p:cNvPr id="1026" name="Google Shape;1026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40"/>
          <p:cNvSpPr txBox="1"/>
          <p:nvPr/>
        </p:nvSpPr>
        <p:spPr>
          <a:xfrm>
            <a:off x="10443559" y="378689"/>
            <a:ext cx="7350616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DESCRIPCIÓN</a:t>
            </a:r>
            <a:r>
              <a:rPr lang="en-US" sz="6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 DEL </a:t>
            </a:r>
            <a:r>
              <a:rPr lang="es-ES" sz="6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PROCESO</a:t>
            </a:r>
            <a:endParaRPr lang="es-ES" sz="6000" dirty="0"/>
          </a:p>
        </p:txBody>
      </p:sp>
      <p:sp>
        <p:nvSpPr>
          <p:cNvPr id="1036" name="Google Shape;1036;p40"/>
          <p:cNvSpPr txBox="1"/>
          <p:nvPr/>
        </p:nvSpPr>
        <p:spPr>
          <a:xfrm>
            <a:off x="4695706" y="4442010"/>
            <a:ext cx="3899257" cy="10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99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Almacenamiento en el tanque de agua pretratada</a:t>
            </a:r>
            <a:endParaRPr lang="es-ES" dirty="0"/>
          </a:p>
        </p:txBody>
      </p:sp>
      <p:cxnSp>
        <p:nvCxnSpPr>
          <p:cNvPr id="1041" name="Google Shape;1041;p40"/>
          <p:cNvCxnSpPr/>
          <p:nvPr/>
        </p:nvCxnSpPr>
        <p:spPr>
          <a:xfrm rot="-15209">
            <a:off x="10095494" y="3822308"/>
            <a:ext cx="4061054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2" name="Google Shape;1042;p40"/>
          <p:cNvCxnSpPr/>
          <p:nvPr/>
        </p:nvCxnSpPr>
        <p:spPr>
          <a:xfrm rot="-15209">
            <a:off x="5662836" y="3850341"/>
            <a:ext cx="4061054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3" name="Google Shape;1043;p40"/>
          <p:cNvCxnSpPr/>
          <p:nvPr/>
        </p:nvCxnSpPr>
        <p:spPr>
          <a:xfrm rot="24429">
            <a:off x="14529782" y="3808954"/>
            <a:ext cx="3758266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44" name="Google Shape;1044;p40"/>
          <p:cNvGrpSpPr/>
          <p:nvPr/>
        </p:nvGrpSpPr>
        <p:grpSpPr>
          <a:xfrm>
            <a:off x="14157444" y="3626714"/>
            <a:ext cx="371556" cy="373221"/>
            <a:chOff x="1813" y="0"/>
            <a:chExt cx="809173" cy="812800"/>
          </a:xfrm>
        </p:grpSpPr>
        <p:sp>
          <p:nvSpPr>
            <p:cNvPr id="1045" name="Google Shape;1045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51" name="Google Shape;1051;p40"/>
          <p:cNvCxnSpPr>
            <a:cxnSpLocks/>
            <a:endCxn id="1058" idx="1"/>
          </p:cNvCxnSpPr>
          <p:nvPr/>
        </p:nvCxnSpPr>
        <p:spPr>
          <a:xfrm flipV="1">
            <a:off x="-117987" y="7273803"/>
            <a:ext cx="9674659" cy="3499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56" name="Google Shape;1056;p40"/>
          <p:cNvGrpSpPr/>
          <p:nvPr/>
        </p:nvGrpSpPr>
        <p:grpSpPr>
          <a:xfrm>
            <a:off x="9522515" y="7100314"/>
            <a:ext cx="371556" cy="373221"/>
            <a:chOff x="1813" y="0"/>
            <a:chExt cx="809173" cy="812800"/>
          </a:xfrm>
        </p:grpSpPr>
        <p:sp>
          <p:nvSpPr>
            <p:cNvPr id="1057" name="Google Shape;1057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9" name="Google Shape;1059;p40"/>
          <p:cNvGrpSpPr/>
          <p:nvPr/>
        </p:nvGrpSpPr>
        <p:grpSpPr>
          <a:xfrm>
            <a:off x="15576838" y="6546373"/>
            <a:ext cx="6078519" cy="7481254"/>
            <a:chOff x="0" y="0"/>
            <a:chExt cx="8104692" cy="9975005"/>
          </a:xfrm>
        </p:grpSpPr>
        <p:grpSp>
          <p:nvGrpSpPr>
            <p:cNvPr id="1060" name="Google Shape;1060;p40"/>
            <p:cNvGrpSpPr/>
            <p:nvPr/>
          </p:nvGrpSpPr>
          <p:grpSpPr>
            <a:xfrm>
              <a:off x="0" y="0"/>
              <a:ext cx="8104692" cy="9975005"/>
              <a:chOff x="0" y="0"/>
              <a:chExt cx="660400" cy="812800"/>
            </a:xfrm>
          </p:grpSpPr>
          <p:sp>
            <p:nvSpPr>
              <p:cNvPr id="1061" name="Google Shape;1061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3" name="Google Shape;1063;p40"/>
            <p:cNvGrpSpPr/>
            <p:nvPr/>
          </p:nvGrpSpPr>
          <p:grpSpPr>
            <a:xfrm>
              <a:off x="473486" y="582752"/>
              <a:ext cx="7157719" cy="8809501"/>
              <a:chOff x="0" y="0"/>
              <a:chExt cx="660400" cy="812800"/>
            </a:xfrm>
          </p:grpSpPr>
          <p:sp>
            <p:nvSpPr>
              <p:cNvPr id="1064" name="Google Shape;1064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6" name="Google Shape;1066;p40"/>
            <p:cNvGrpSpPr/>
            <p:nvPr/>
          </p:nvGrpSpPr>
          <p:grpSpPr>
            <a:xfrm>
              <a:off x="940916" y="1158050"/>
              <a:ext cx="6222860" cy="7658905"/>
              <a:chOff x="0" y="0"/>
              <a:chExt cx="660400" cy="812800"/>
            </a:xfrm>
          </p:grpSpPr>
          <p:sp>
            <p:nvSpPr>
              <p:cNvPr id="1067" name="Google Shape;1067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9" name="Google Shape;1069;p40"/>
          <p:cNvGrpSpPr/>
          <p:nvPr/>
        </p:nvGrpSpPr>
        <p:grpSpPr>
          <a:xfrm rot="10800000">
            <a:off x="-2780522" y="-1684278"/>
            <a:ext cx="6348151" cy="7813109"/>
            <a:chOff x="0" y="0"/>
            <a:chExt cx="8464201" cy="10417478"/>
          </a:xfrm>
        </p:grpSpPr>
        <p:grpSp>
          <p:nvGrpSpPr>
            <p:cNvPr id="1070" name="Google Shape;1070;p40"/>
            <p:cNvGrpSpPr/>
            <p:nvPr/>
          </p:nvGrpSpPr>
          <p:grpSpPr>
            <a:xfrm>
              <a:off x="0" y="0"/>
              <a:ext cx="8464201" cy="10417478"/>
              <a:chOff x="0" y="0"/>
              <a:chExt cx="660400" cy="812800"/>
            </a:xfrm>
          </p:grpSpPr>
          <p:sp>
            <p:nvSpPr>
              <p:cNvPr id="1071" name="Google Shape;1071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3" name="Google Shape;1073;p40"/>
            <p:cNvGrpSpPr/>
            <p:nvPr/>
          </p:nvGrpSpPr>
          <p:grpSpPr>
            <a:xfrm>
              <a:off x="494489" y="608602"/>
              <a:ext cx="7475223" cy="9200274"/>
              <a:chOff x="0" y="0"/>
              <a:chExt cx="660400" cy="812800"/>
            </a:xfrm>
          </p:grpSpPr>
          <p:sp>
            <p:nvSpPr>
              <p:cNvPr id="1074" name="Google Shape;1074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FF9F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6" name="Google Shape;1076;p40"/>
            <p:cNvGrpSpPr/>
            <p:nvPr/>
          </p:nvGrpSpPr>
          <p:grpSpPr>
            <a:xfrm>
              <a:off x="982653" y="1209419"/>
              <a:ext cx="6498895" cy="7998640"/>
              <a:chOff x="0" y="0"/>
              <a:chExt cx="660400" cy="812800"/>
            </a:xfrm>
          </p:grpSpPr>
          <p:sp>
            <p:nvSpPr>
              <p:cNvPr id="1077" name="Google Shape;1077;p4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6874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0"/>
              <p:cNvSpPr txBox="1"/>
              <p:nvPr/>
            </p:nvSpPr>
            <p:spPr>
              <a:xfrm>
                <a:off x="0" y="69850"/>
                <a:ext cx="660400" cy="742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1040;p40">
            <a:extLst>
              <a:ext uri="{FF2B5EF4-FFF2-40B4-BE49-F238E27FC236}">
                <a16:creationId xmlns:a16="http://schemas.microsoft.com/office/drawing/2014/main" id="{6445C615-357A-818A-A1CB-D31E25CEC566}"/>
              </a:ext>
            </a:extLst>
          </p:cNvPr>
          <p:cNvSpPr txBox="1"/>
          <p:nvPr/>
        </p:nvSpPr>
        <p:spPr>
          <a:xfrm>
            <a:off x="9287397" y="4388920"/>
            <a:ext cx="3364925" cy="112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Dosificación de hidróxido de sodio.</a:t>
            </a:r>
            <a:endParaRPr lang="es-ES" sz="2600" dirty="0"/>
          </a:p>
        </p:txBody>
      </p:sp>
      <p:sp>
        <p:nvSpPr>
          <p:cNvPr id="5" name="Google Shape;1040;p40">
            <a:extLst>
              <a:ext uri="{FF2B5EF4-FFF2-40B4-BE49-F238E27FC236}">
                <a16:creationId xmlns:a16="http://schemas.microsoft.com/office/drawing/2014/main" id="{58356525-A13B-45EC-9D7C-5F0A3226FBBD}"/>
              </a:ext>
            </a:extLst>
          </p:cNvPr>
          <p:cNvSpPr txBox="1"/>
          <p:nvPr/>
        </p:nvSpPr>
        <p:spPr>
          <a:xfrm>
            <a:off x="12902368" y="4402009"/>
            <a:ext cx="3910346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Filtrado de 5 micras.</a:t>
            </a:r>
            <a:endParaRPr lang="es-ES" sz="2600" dirty="0"/>
          </a:p>
        </p:txBody>
      </p:sp>
      <p:grpSp>
        <p:nvGrpSpPr>
          <p:cNvPr id="1047" name="Google Shape;1047;p40"/>
          <p:cNvGrpSpPr/>
          <p:nvPr/>
        </p:nvGrpSpPr>
        <p:grpSpPr>
          <a:xfrm>
            <a:off x="4324150" y="7122182"/>
            <a:ext cx="371556" cy="373221"/>
            <a:chOff x="1813" y="0"/>
            <a:chExt cx="809173" cy="812800"/>
          </a:xfrm>
        </p:grpSpPr>
        <p:sp>
          <p:nvSpPr>
            <p:cNvPr id="1048" name="Google Shape;1048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1040;p40">
            <a:extLst>
              <a:ext uri="{FF2B5EF4-FFF2-40B4-BE49-F238E27FC236}">
                <a16:creationId xmlns:a16="http://schemas.microsoft.com/office/drawing/2014/main" id="{4DA11416-0BFA-6B03-7875-EF451B9EC2CA}"/>
              </a:ext>
            </a:extLst>
          </p:cNvPr>
          <p:cNvSpPr txBox="1"/>
          <p:nvPr/>
        </p:nvSpPr>
        <p:spPr>
          <a:xfrm>
            <a:off x="3783017" y="7836310"/>
            <a:ext cx="3910346" cy="112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Primera etapa de    ósmosis inversa</a:t>
            </a:r>
            <a:endParaRPr lang="es-ES" sz="2600" dirty="0"/>
          </a:p>
        </p:txBody>
      </p:sp>
      <p:sp>
        <p:nvSpPr>
          <p:cNvPr id="30" name="Google Shape;1040;p40">
            <a:extLst>
              <a:ext uri="{FF2B5EF4-FFF2-40B4-BE49-F238E27FC236}">
                <a16:creationId xmlns:a16="http://schemas.microsoft.com/office/drawing/2014/main" id="{58E37D4E-A9E4-E1DC-E133-2902920A2A42}"/>
              </a:ext>
            </a:extLst>
          </p:cNvPr>
          <p:cNvSpPr txBox="1"/>
          <p:nvPr/>
        </p:nvSpPr>
        <p:spPr>
          <a:xfrm>
            <a:off x="8694790" y="7803398"/>
            <a:ext cx="3910346" cy="112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rgbClr val="0B1320"/>
                </a:solidFill>
                <a:latin typeface="Roboto"/>
                <a:ea typeface="Roboto"/>
                <a:cs typeface="Roboto"/>
                <a:sym typeface="Roboto"/>
              </a:rPr>
              <a:t>Segunda etapa de ósmosis inversa</a:t>
            </a:r>
            <a:endParaRPr lang="es-ES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11;p36">
            <a:extLst>
              <a:ext uri="{FF2B5EF4-FFF2-40B4-BE49-F238E27FC236}">
                <a16:creationId xmlns:a16="http://schemas.microsoft.com/office/drawing/2014/main" id="{24F48472-6896-2A51-3CF6-1CBB49FA7F4E}"/>
              </a:ext>
            </a:extLst>
          </p:cNvPr>
          <p:cNvSpPr/>
          <p:nvPr/>
        </p:nvSpPr>
        <p:spPr>
          <a:xfrm>
            <a:off x="13680607" y="8038623"/>
            <a:ext cx="3773570" cy="1365148"/>
          </a:xfrm>
          <a:custGeom>
            <a:avLst/>
            <a:gdLst/>
            <a:ahLst/>
            <a:cxnLst/>
            <a:rect l="l" t="t" r="r" b="b"/>
            <a:pathLst>
              <a:path w="1737603" h="628605" extrusionOk="0">
                <a:moveTo>
                  <a:pt x="98478" y="0"/>
                </a:moveTo>
                <a:lnTo>
                  <a:pt x="1639126" y="0"/>
                </a:lnTo>
                <a:cubicBezTo>
                  <a:pt x="1665244" y="0"/>
                  <a:pt x="1690292" y="10375"/>
                  <a:pt x="1708760" y="28843"/>
                </a:cubicBezTo>
                <a:cubicBezTo>
                  <a:pt x="1727228" y="47312"/>
                  <a:pt x="1737603" y="72360"/>
                  <a:pt x="1737603" y="98478"/>
                </a:cubicBezTo>
                <a:lnTo>
                  <a:pt x="1737603" y="530127"/>
                </a:lnTo>
                <a:cubicBezTo>
                  <a:pt x="1737603" y="556245"/>
                  <a:pt x="1727228" y="581293"/>
                  <a:pt x="1708760" y="599762"/>
                </a:cubicBezTo>
                <a:cubicBezTo>
                  <a:pt x="1690292" y="618230"/>
                  <a:pt x="1665244" y="628605"/>
                  <a:pt x="1639126" y="628605"/>
                </a:cubicBezTo>
                <a:lnTo>
                  <a:pt x="98478" y="628605"/>
                </a:lnTo>
                <a:cubicBezTo>
                  <a:pt x="72360" y="628605"/>
                  <a:pt x="47312" y="618230"/>
                  <a:pt x="28843" y="599762"/>
                </a:cubicBezTo>
                <a:cubicBezTo>
                  <a:pt x="10375" y="581293"/>
                  <a:pt x="0" y="556245"/>
                  <a:pt x="0" y="530127"/>
                </a:cubicBezTo>
                <a:lnTo>
                  <a:pt x="0" y="98478"/>
                </a:lnTo>
                <a:cubicBezTo>
                  <a:pt x="0" y="72360"/>
                  <a:pt x="10375" y="47312"/>
                  <a:pt x="28843" y="28843"/>
                </a:cubicBezTo>
                <a:cubicBezTo>
                  <a:pt x="47312" y="10375"/>
                  <a:pt x="72360" y="0"/>
                  <a:pt x="9847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1" name="Google Shape;901;p36"/>
          <p:cNvSpPr txBox="1"/>
          <p:nvPr/>
        </p:nvSpPr>
        <p:spPr>
          <a:xfrm>
            <a:off x="744622" y="486388"/>
            <a:ext cx="899067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INSTRUMENTACIÓN ACTUAL</a:t>
            </a:r>
            <a:endParaRPr lang="es-ES" sz="6000" dirty="0"/>
          </a:p>
        </p:txBody>
      </p:sp>
      <p:grpSp>
        <p:nvGrpSpPr>
          <p:cNvPr id="903" name="Google Shape;903;p36"/>
          <p:cNvGrpSpPr/>
          <p:nvPr/>
        </p:nvGrpSpPr>
        <p:grpSpPr>
          <a:xfrm>
            <a:off x="744622" y="7970469"/>
            <a:ext cx="3773570" cy="1847908"/>
            <a:chOff x="0" y="-38100"/>
            <a:chExt cx="1737603" cy="850900"/>
          </a:xfrm>
        </p:grpSpPr>
        <p:sp>
          <p:nvSpPr>
            <p:cNvPr id="904" name="Google Shape;904;p36"/>
            <p:cNvSpPr/>
            <p:nvPr/>
          </p:nvSpPr>
          <p:spPr>
            <a:xfrm>
              <a:off x="0" y="0"/>
              <a:ext cx="1737603" cy="628605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" name="Google Shape;907;p36"/>
          <p:cNvSpPr txBox="1"/>
          <p:nvPr/>
        </p:nvSpPr>
        <p:spPr>
          <a:xfrm>
            <a:off x="1389183" y="8246193"/>
            <a:ext cx="2429727" cy="103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Sensor</a:t>
            </a: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conductividad</a:t>
            </a:r>
            <a:endParaRPr lang="es-ES" dirty="0"/>
          </a:p>
        </p:txBody>
      </p:sp>
      <p:grpSp>
        <p:nvGrpSpPr>
          <p:cNvPr id="910" name="Google Shape;910;p36"/>
          <p:cNvGrpSpPr/>
          <p:nvPr/>
        </p:nvGrpSpPr>
        <p:grpSpPr>
          <a:xfrm>
            <a:off x="5086350" y="7970469"/>
            <a:ext cx="3773570" cy="1847908"/>
            <a:chOff x="0" y="-38100"/>
            <a:chExt cx="1737603" cy="850900"/>
          </a:xfrm>
        </p:grpSpPr>
        <p:sp>
          <p:nvSpPr>
            <p:cNvPr id="911" name="Google Shape;911;p36"/>
            <p:cNvSpPr/>
            <p:nvPr/>
          </p:nvSpPr>
          <p:spPr>
            <a:xfrm>
              <a:off x="0" y="0"/>
              <a:ext cx="1737603" cy="628605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36"/>
          <p:cNvGrpSpPr/>
          <p:nvPr/>
        </p:nvGrpSpPr>
        <p:grpSpPr>
          <a:xfrm>
            <a:off x="9428078" y="7970469"/>
            <a:ext cx="3773570" cy="1847908"/>
            <a:chOff x="0" y="-38100"/>
            <a:chExt cx="1737603" cy="850900"/>
          </a:xfrm>
        </p:grpSpPr>
        <p:sp>
          <p:nvSpPr>
            <p:cNvPr id="918" name="Google Shape;918;p36"/>
            <p:cNvSpPr/>
            <p:nvPr/>
          </p:nvSpPr>
          <p:spPr>
            <a:xfrm>
              <a:off x="0" y="0"/>
              <a:ext cx="1737603" cy="628605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30" name="Google Shape;930;p36"/>
          <p:cNvCxnSpPr>
            <a:cxnSpLocks/>
          </p:cNvCxnSpPr>
          <p:nvPr/>
        </p:nvCxnSpPr>
        <p:spPr>
          <a:xfrm>
            <a:off x="9580098" y="1233024"/>
            <a:ext cx="5873719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31" name="Google Shape;931;p36"/>
          <p:cNvGrpSpPr/>
          <p:nvPr/>
        </p:nvGrpSpPr>
        <p:grpSpPr>
          <a:xfrm>
            <a:off x="15956198" y="1028700"/>
            <a:ext cx="406823" cy="408647"/>
            <a:chOff x="1813" y="0"/>
            <a:chExt cx="809173" cy="812800"/>
          </a:xfrm>
        </p:grpSpPr>
        <p:sp>
          <p:nvSpPr>
            <p:cNvPr id="932" name="Google Shape;932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4" name="Google Shape;934;p36"/>
          <p:cNvGrpSpPr/>
          <p:nvPr/>
        </p:nvGrpSpPr>
        <p:grpSpPr>
          <a:xfrm>
            <a:off x="16519873" y="1028700"/>
            <a:ext cx="406823" cy="408647"/>
            <a:chOff x="1813" y="0"/>
            <a:chExt cx="809173" cy="812800"/>
          </a:xfrm>
        </p:grpSpPr>
        <p:sp>
          <p:nvSpPr>
            <p:cNvPr id="935" name="Google Shape;935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36"/>
          <p:cNvGrpSpPr/>
          <p:nvPr/>
        </p:nvGrpSpPr>
        <p:grpSpPr>
          <a:xfrm>
            <a:off x="17080920" y="1028700"/>
            <a:ext cx="406823" cy="408647"/>
            <a:chOff x="1813" y="0"/>
            <a:chExt cx="809173" cy="812800"/>
          </a:xfrm>
        </p:grpSpPr>
        <p:sp>
          <p:nvSpPr>
            <p:cNvPr id="938" name="Google Shape;938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3D9EA759-50AD-B9E8-4DAD-871318C5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328" y="3546306"/>
            <a:ext cx="2524401" cy="41490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DA3611-9304-86C6-C22F-D1CB40C0F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89" y="3703823"/>
            <a:ext cx="3351923" cy="400505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F51ED8-A15C-34FC-176A-390F94F58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8271" y="3381025"/>
            <a:ext cx="2603612" cy="4464917"/>
          </a:xfrm>
          <a:prstGeom prst="rect">
            <a:avLst/>
          </a:prstGeom>
        </p:spPr>
      </p:pic>
      <p:sp>
        <p:nvSpPr>
          <p:cNvPr id="12" name="Google Shape;907;p36">
            <a:extLst>
              <a:ext uri="{FF2B5EF4-FFF2-40B4-BE49-F238E27FC236}">
                <a16:creationId xmlns:a16="http://schemas.microsoft.com/office/drawing/2014/main" id="{B2876372-6403-659A-CFE2-9FFDAF6C2A52}"/>
              </a:ext>
            </a:extLst>
          </p:cNvPr>
          <p:cNvSpPr txBox="1"/>
          <p:nvPr/>
        </p:nvSpPr>
        <p:spPr>
          <a:xfrm>
            <a:off x="5710069" y="8260441"/>
            <a:ext cx="2429727" cy="516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Sensor</a:t>
            </a: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s-ES" sz="2799" b="1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pH</a:t>
            </a:r>
            <a:endParaRPr lang="es-ES" dirty="0"/>
          </a:p>
        </p:txBody>
      </p:sp>
      <p:sp>
        <p:nvSpPr>
          <p:cNvPr id="13" name="Google Shape;907;p36">
            <a:extLst>
              <a:ext uri="{FF2B5EF4-FFF2-40B4-BE49-F238E27FC236}">
                <a16:creationId xmlns:a16="http://schemas.microsoft.com/office/drawing/2014/main" id="{900D40D7-ABD7-DDA7-623B-24BCCC407A0D}"/>
              </a:ext>
            </a:extLst>
          </p:cNvPr>
          <p:cNvSpPr txBox="1"/>
          <p:nvPr/>
        </p:nvSpPr>
        <p:spPr>
          <a:xfrm>
            <a:off x="10051797" y="8260441"/>
            <a:ext cx="2429727" cy="103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Sensor</a:t>
            </a: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temperatura</a:t>
            </a:r>
            <a:endParaRPr lang="es-ES" dirty="0"/>
          </a:p>
        </p:txBody>
      </p:sp>
      <p:sp>
        <p:nvSpPr>
          <p:cNvPr id="22" name="Google Shape;907;p36">
            <a:extLst>
              <a:ext uri="{FF2B5EF4-FFF2-40B4-BE49-F238E27FC236}">
                <a16:creationId xmlns:a16="http://schemas.microsoft.com/office/drawing/2014/main" id="{4148C877-067A-D12A-671B-A400CF2CD41E}"/>
              </a:ext>
            </a:extLst>
          </p:cNvPr>
          <p:cNvSpPr txBox="1"/>
          <p:nvPr/>
        </p:nvSpPr>
        <p:spPr>
          <a:xfrm>
            <a:off x="14441727" y="8260441"/>
            <a:ext cx="2429727" cy="103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Sensor</a:t>
            </a: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s-ES" sz="2799" b="1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nivel</a:t>
            </a:r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48BE784-588C-476E-78CA-AB455146A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9669" y="3455471"/>
            <a:ext cx="2572109" cy="42868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6"/>
          <p:cNvSpPr txBox="1"/>
          <p:nvPr/>
        </p:nvSpPr>
        <p:spPr>
          <a:xfrm>
            <a:off x="744622" y="486388"/>
            <a:ext cx="899067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b="0" i="0" u="none" strike="noStrike" cap="none" dirty="0">
                <a:solidFill>
                  <a:srgbClr val="0B132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INSTRUMENTACIÓN ACTUAL</a:t>
            </a:r>
            <a:endParaRPr lang="es-ES" sz="6000" dirty="0"/>
          </a:p>
        </p:txBody>
      </p:sp>
      <p:grpSp>
        <p:nvGrpSpPr>
          <p:cNvPr id="903" name="Google Shape;903;p36"/>
          <p:cNvGrpSpPr/>
          <p:nvPr/>
        </p:nvGrpSpPr>
        <p:grpSpPr>
          <a:xfrm>
            <a:off x="744622" y="7970469"/>
            <a:ext cx="3773570" cy="1847908"/>
            <a:chOff x="0" y="-38100"/>
            <a:chExt cx="1737603" cy="850900"/>
          </a:xfrm>
        </p:grpSpPr>
        <p:sp>
          <p:nvSpPr>
            <p:cNvPr id="904" name="Google Shape;904;p36"/>
            <p:cNvSpPr/>
            <p:nvPr/>
          </p:nvSpPr>
          <p:spPr>
            <a:xfrm>
              <a:off x="0" y="0"/>
              <a:ext cx="1737603" cy="628605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" name="Google Shape;907;p36"/>
          <p:cNvSpPr txBox="1"/>
          <p:nvPr/>
        </p:nvSpPr>
        <p:spPr>
          <a:xfrm>
            <a:off x="1389183" y="8246193"/>
            <a:ext cx="2429727" cy="103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Sensor</a:t>
            </a: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flujo</a:t>
            </a:r>
            <a:endParaRPr lang="es-ES" dirty="0"/>
          </a:p>
        </p:txBody>
      </p:sp>
      <p:grpSp>
        <p:nvGrpSpPr>
          <p:cNvPr id="917" name="Google Shape;917;p36"/>
          <p:cNvGrpSpPr/>
          <p:nvPr/>
        </p:nvGrpSpPr>
        <p:grpSpPr>
          <a:xfrm>
            <a:off x="5162753" y="7952704"/>
            <a:ext cx="3773570" cy="1847908"/>
            <a:chOff x="0" y="-38100"/>
            <a:chExt cx="1737603" cy="850900"/>
          </a:xfrm>
        </p:grpSpPr>
        <p:sp>
          <p:nvSpPr>
            <p:cNvPr id="918" name="Google Shape;918;p36"/>
            <p:cNvSpPr/>
            <p:nvPr/>
          </p:nvSpPr>
          <p:spPr>
            <a:xfrm>
              <a:off x="0" y="0"/>
              <a:ext cx="1737603" cy="628605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4" name="Google Shape;924;p36"/>
          <p:cNvGrpSpPr/>
          <p:nvPr/>
        </p:nvGrpSpPr>
        <p:grpSpPr>
          <a:xfrm>
            <a:off x="9504481" y="7952704"/>
            <a:ext cx="3773570" cy="1847908"/>
            <a:chOff x="0" y="-38100"/>
            <a:chExt cx="1737603" cy="850900"/>
          </a:xfrm>
        </p:grpSpPr>
        <p:sp>
          <p:nvSpPr>
            <p:cNvPr id="925" name="Google Shape;925;p36"/>
            <p:cNvSpPr/>
            <p:nvPr/>
          </p:nvSpPr>
          <p:spPr>
            <a:xfrm>
              <a:off x="0" y="0"/>
              <a:ext cx="1737603" cy="628605"/>
            </a:xfrm>
            <a:custGeom>
              <a:avLst/>
              <a:gdLst/>
              <a:ahLst/>
              <a:cxnLst/>
              <a:rect l="l" t="t" r="r" b="b"/>
              <a:pathLst>
                <a:path w="1737603" h="628605" extrusionOk="0">
                  <a:moveTo>
                    <a:pt x="98478" y="0"/>
                  </a:moveTo>
                  <a:lnTo>
                    <a:pt x="1639126" y="0"/>
                  </a:lnTo>
                  <a:cubicBezTo>
                    <a:pt x="1665244" y="0"/>
                    <a:pt x="1690292" y="10375"/>
                    <a:pt x="1708760" y="28843"/>
                  </a:cubicBezTo>
                  <a:cubicBezTo>
                    <a:pt x="1727228" y="47312"/>
                    <a:pt x="1737603" y="72360"/>
                    <a:pt x="1737603" y="98478"/>
                  </a:cubicBezTo>
                  <a:lnTo>
                    <a:pt x="1737603" y="530127"/>
                  </a:lnTo>
                  <a:cubicBezTo>
                    <a:pt x="1737603" y="556245"/>
                    <a:pt x="1727228" y="581293"/>
                    <a:pt x="1708760" y="599762"/>
                  </a:cubicBezTo>
                  <a:cubicBezTo>
                    <a:pt x="1690292" y="618230"/>
                    <a:pt x="1665244" y="628605"/>
                    <a:pt x="1639126" y="628605"/>
                  </a:cubicBezTo>
                  <a:lnTo>
                    <a:pt x="98478" y="628605"/>
                  </a:lnTo>
                  <a:cubicBezTo>
                    <a:pt x="72360" y="628605"/>
                    <a:pt x="47312" y="618230"/>
                    <a:pt x="28843" y="599762"/>
                  </a:cubicBezTo>
                  <a:cubicBezTo>
                    <a:pt x="10375" y="581293"/>
                    <a:pt x="0" y="556245"/>
                    <a:pt x="0" y="530127"/>
                  </a:cubicBezTo>
                  <a:lnTo>
                    <a:pt x="0" y="98478"/>
                  </a:lnTo>
                  <a:cubicBezTo>
                    <a:pt x="0" y="72360"/>
                    <a:pt x="10375" y="47312"/>
                    <a:pt x="28843" y="28843"/>
                  </a:cubicBezTo>
                  <a:cubicBezTo>
                    <a:pt x="47312" y="10375"/>
                    <a:pt x="72360" y="0"/>
                    <a:pt x="98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30" name="Google Shape;930;p36"/>
          <p:cNvCxnSpPr>
            <a:cxnSpLocks/>
          </p:cNvCxnSpPr>
          <p:nvPr/>
        </p:nvCxnSpPr>
        <p:spPr>
          <a:xfrm>
            <a:off x="9580098" y="1233024"/>
            <a:ext cx="5873719" cy="0"/>
          </a:xfrm>
          <a:prstGeom prst="straightConnector1">
            <a:avLst/>
          </a:prstGeom>
          <a:noFill/>
          <a:ln w="38100" cap="flat" cmpd="sng">
            <a:solidFill>
              <a:srgbClr val="0B13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31" name="Google Shape;931;p36"/>
          <p:cNvGrpSpPr/>
          <p:nvPr/>
        </p:nvGrpSpPr>
        <p:grpSpPr>
          <a:xfrm>
            <a:off x="15956198" y="1028700"/>
            <a:ext cx="406823" cy="408647"/>
            <a:chOff x="1813" y="0"/>
            <a:chExt cx="809173" cy="812800"/>
          </a:xfrm>
        </p:grpSpPr>
        <p:sp>
          <p:nvSpPr>
            <p:cNvPr id="932" name="Google Shape;932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4" name="Google Shape;934;p36"/>
          <p:cNvGrpSpPr/>
          <p:nvPr/>
        </p:nvGrpSpPr>
        <p:grpSpPr>
          <a:xfrm>
            <a:off x="16519873" y="1028700"/>
            <a:ext cx="406823" cy="408647"/>
            <a:chOff x="1813" y="0"/>
            <a:chExt cx="809173" cy="812800"/>
          </a:xfrm>
        </p:grpSpPr>
        <p:sp>
          <p:nvSpPr>
            <p:cNvPr id="935" name="Google Shape;935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36"/>
          <p:cNvGrpSpPr/>
          <p:nvPr/>
        </p:nvGrpSpPr>
        <p:grpSpPr>
          <a:xfrm>
            <a:off x="17080920" y="1028700"/>
            <a:ext cx="406823" cy="408647"/>
            <a:chOff x="1813" y="0"/>
            <a:chExt cx="809173" cy="812800"/>
          </a:xfrm>
        </p:grpSpPr>
        <p:sp>
          <p:nvSpPr>
            <p:cNvPr id="938" name="Google Shape;938;p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87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907;p36">
            <a:extLst>
              <a:ext uri="{FF2B5EF4-FFF2-40B4-BE49-F238E27FC236}">
                <a16:creationId xmlns:a16="http://schemas.microsoft.com/office/drawing/2014/main" id="{900D40D7-ABD7-DDA7-623B-24BCCC407A0D}"/>
              </a:ext>
            </a:extLst>
          </p:cNvPr>
          <p:cNvSpPr txBox="1"/>
          <p:nvPr/>
        </p:nvSpPr>
        <p:spPr>
          <a:xfrm>
            <a:off x="5786472" y="8242676"/>
            <a:ext cx="2429727" cy="103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Sensor</a:t>
            </a:r>
            <a:r>
              <a:rPr lang="en-U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presión</a:t>
            </a:r>
            <a:endParaRPr lang="es-ES" dirty="0"/>
          </a:p>
        </p:txBody>
      </p:sp>
      <p:sp>
        <p:nvSpPr>
          <p:cNvPr id="14" name="Google Shape;907;p36">
            <a:extLst>
              <a:ext uri="{FF2B5EF4-FFF2-40B4-BE49-F238E27FC236}">
                <a16:creationId xmlns:a16="http://schemas.microsoft.com/office/drawing/2014/main" id="{2A35903C-A27D-7B12-4EA7-228D1F35F70F}"/>
              </a:ext>
            </a:extLst>
          </p:cNvPr>
          <p:cNvSpPr txBox="1"/>
          <p:nvPr/>
        </p:nvSpPr>
        <p:spPr>
          <a:xfrm>
            <a:off x="10176402" y="8242676"/>
            <a:ext cx="2429727" cy="516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99" b="1" i="0" u="none" strike="noStrike" cap="none" dirty="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Manómetro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02D0949-D653-C37A-DDC8-B81F3646E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22" y="3898548"/>
            <a:ext cx="3802710" cy="381033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9B964DD-14C2-7A47-0439-EADDBAF7C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211" y="3531014"/>
            <a:ext cx="3485221" cy="412940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EAF517C-80E2-75AD-54B3-504392D9E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960" y="3474273"/>
            <a:ext cx="3834458" cy="450855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CF77132-16D6-D338-52FB-8FE932A838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4404884" y="4726500"/>
            <a:ext cx="2786256" cy="2937888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AE38A84A-B0B2-2E05-33D9-43881C08CD3E}"/>
              </a:ext>
            </a:extLst>
          </p:cNvPr>
          <p:cNvGrpSpPr/>
          <p:nvPr/>
        </p:nvGrpSpPr>
        <p:grpSpPr>
          <a:xfrm>
            <a:off x="13894339" y="7970469"/>
            <a:ext cx="3773570" cy="1847908"/>
            <a:chOff x="4790378" y="8095614"/>
            <a:chExt cx="3773570" cy="1847908"/>
          </a:xfrm>
        </p:grpSpPr>
        <p:grpSp>
          <p:nvGrpSpPr>
            <p:cNvPr id="4" name="Google Shape;903;p36">
              <a:extLst>
                <a:ext uri="{FF2B5EF4-FFF2-40B4-BE49-F238E27FC236}">
                  <a16:creationId xmlns:a16="http://schemas.microsoft.com/office/drawing/2014/main" id="{8524A9B5-04E9-3F8D-A5E3-A48A476D4D3C}"/>
                </a:ext>
              </a:extLst>
            </p:cNvPr>
            <p:cNvGrpSpPr/>
            <p:nvPr/>
          </p:nvGrpSpPr>
          <p:grpSpPr>
            <a:xfrm>
              <a:off x="4790378" y="8095614"/>
              <a:ext cx="3773570" cy="1847908"/>
              <a:chOff x="0" y="-38100"/>
              <a:chExt cx="1737603" cy="850900"/>
            </a:xfrm>
          </p:grpSpPr>
          <p:sp>
            <p:nvSpPr>
              <p:cNvPr id="7" name="Google Shape;904;p36">
                <a:extLst>
                  <a:ext uri="{FF2B5EF4-FFF2-40B4-BE49-F238E27FC236}">
                    <a16:creationId xmlns:a16="http://schemas.microsoft.com/office/drawing/2014/main" id="{1569FBF6-25D7-4C1C-80DE-9D871DB11F53}"/>
                  </a:ext>
                </a:extLst>
              </p:cNvPr>
              <p:cNvSpPr/>
              <p:nvPr/>
            </p:nvSpPr>
            <p:spPr>
              <a:xfrm>
                <a:off x="0" y="0"/>
                <a:ext cx="1737603" cy="628605"/>
              </a:xfrm>
              <a:custGeom>
                <a:avLst/>
                <a:gdLst/>
                <a:ahLst/>
                <a:cxnLst/>
                <a:rect l="l" t="t" r="r" b="b"/>
                <a:pathLst>
                  <a:path w="1737603" h="628605" extrusionOk="0">
                    <a:moveTo>
                      <a:pt x="98478" y="0"/>
                    </a:moveTo>
                    <a:lnTo>
                      <a:pt x="1639126" y="0"/>
                    </a:lnTo>
                    <a:cubicBezTo>
                      <a:pt x="1665244" y="0"/>
                      <a:pt x="1690292" y="10375"/>
                      <a:pt x="1708760" y="28843"/>
                    </a:cubicBezTo>
                    <a:cubicBezTo>
                      <a:pt x="1727228" y="47312"/>
                      <a:pt x="1737603" y="72360"/>
                      <a:pt x="1737603" y="98478"/>
                    </a:cubicBezTo>
                    <a:lnTo>
                      <a:pt x="1737603" y="530127"/>
                    </a:lnTo>
                    <a:cubicBezTo>
                      <a:pt x="1737603" y="556245"/>
                      <a:pt x="1727228" y="581293"/>
                      <a:pt x="1708760" y="599762"/>
                    </a:cubicBezTo>
                    <a:cubicBezTo>
                      <a:pt x="1690292" y="618230"/>
                      <a:pt x="1665244" y="628605"/>
                      <a:pt x="1639126" y="628605"/>
                    </a:cubicBezTo>
                    <a:lnTo>
                      <a:pt x="98478" y="628605"/>
                    </a:lnTo>
                    <a:cubicBezTo>
                      <a:pt x="72360" y="628605"/>
                      <a:pt x="47312" y="618230"/>
                      <a:pt x="28843" y="599762"/>
                    </a:cubicBezTo>
                    <a:cubicBezTo>
                      <a:pt x="10375" y="581293"/>
                      <a:pt x="0" y="556245"/>
                      <a:pt x="0" y="530127"/>
                    </a:cubicBezTo>
                    <a:lnTo>
                      <a:pt x="0" y="98478"/>
                    </a:lnTo>
                    <a:cubicBezTo>
                      <a:pt x="0" y="72360"/>
                      <a:pt x="10375" y="47312"/>
                      <a:pt x="28843" y="28843"/>
                    </a:cubicBezTo>
                    <a:cubicBezTo>
                      <a:pt x="47312" y="10375"/>
                      <a:pt x="72360" y="0"/>
                      <a:pt x="984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905;p36">
                <a:extLst>
                  <a:ext uri="{FF2B5EF4-FFF2-40B4-BE49-F238E27FC236}">
                    <a16:creationId xmlns:a16="http://schemas.microsoft.com/office/drawing/2014/main" id="{508FF205-69C8-83D6-27D4-0B391FE13E0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907;p36">
              <a:extLst>
                <a:ext uri="{FF2B5EF4-FFF2-40B4-BE49-F238E27FC236}">
                  <a16:creationId xmlns:a16="http://schemas.microsoft.com/office/drawing/2014/main" id="{C3F14721-588A-AC69-A2A7-35C3E48E6B16}"/>
                </a:ext>
              </a:extLst>
            </p:cNvPr>
            <p:cNvSpPr txBox="1"/>
            <p:nvPr/>
          </p:nvSpPr>
          <p:spPr>
            <a:xfrm>
              <a:off x="5434939" y="8371338"/>
              <a:ext cx="2429727" cy="1033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1" i="0" u="none" strike="noStrike" cap="none" dirty="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ES" sz="2799" b="1" i="0" u="none" strike="noStrike" cap="none" dirty="0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Transmisor de pH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230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580</Words>
  <Application>Microsoft Office PowerPoint</Application>
  <PresentationFormat>Personalizado</PresentationFormat>
  <Paragraphs>124</Paragraphs>
  <Slides>27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Arial</vt:lpstr>
      <vt:lpstr>Playfair Display Black</vt:lpstr>
      <vt:lpstr>Calibri</vt:lpstr>
      <vt:lpstr>Roboto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Armando</cp:lastModifiedBy>
  <cp:revision>16</cp:revision>
  <dcterms:modified xsi:type="dcterms:W3CDTF">2023-07-12T09:41:26Z</dcterms:modified>
</cp:coreProperties>
</file>